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null)" ContentType="image/x-em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349" r:id="rId2"/>
    <p:sldId id="406" r:id="rId3"/>
    <p:sldId id="350" r:id="rId4"/>
    <p:sldId id="357" r:id="rId5"/>
    <p:sldId id="370" r:id="rId6"/>
    <p:sldId id="361" r:id="rId7"/>
    <p:sldId id="407" r:id="rId8"/>
    <p:sldId id="362" r:id="rId9"/>
    <p:sldId id="351" r:id="rId10"/>
    <p:sldId id="368" r:id="rId11"/>
    <p:sldId id="360" r:id="rId12"/>
    <p:sldId id="364" r:id="rId13"/>
    <p:sldId id="367" r:id="rId14"/>
    <p:sldId id="366" r:id="rId15"/>
    <p:sldId id="365" r:id="rId16"/>
    <p:sldId id="369" r:id="rId17"/>
    <p:sldId id="371" r:id="rId18"/>
    <p:sldId id="372" r:id="rId19"/>
    <p:sldId id="428" r:id="rId20"/>
    <p:sldId id="295" r:id="rId21"/>
    <p:sldId id="358" r:id="rId22"/>
    <p:sldId id="359" r:id="rId23"/>
    <p:sldId id="374" r:id="rId24"/>
    <p:sldId id="375" r:id="rId25"/>
    <p:sldId id="417" r:id="rId26"/>
    <p:sldId id="352" r:id="rId27"/>
    <p:sldId id="381" r:id="rId28"/>
    <p:sldId id="376" r:id="rId29"/>
    <p:sldId id="377" r:id="rId30"/>
    <p:sldId id="378" r:id="rId31"/>
    <p:sldId id="408" r:id="rId32"/>
    <p:sldId id="393" r:id="rId33"/>
    <p:sldId id="409" r:id="rId34"/>
    <p:sldId id="410" r:id="rId35"/>
    <p:sldId id="411" r:id="rId36"/>
    <p:sldId id="412" r:id="rId37"/>
    <p:sldId id="389" r:id="rId38"/>
    <p:sldId id="415" r:id="rId39"/>
    <p:sldId id="414" r:id="rId40"/>
    <p:sldId id="416" r:id="rId41"/>
    <p:sldId id="419" r:id="rId42"/>
    <p:sldId id="427" r:id="rId43"/>
    <p:sldId id="418" r:id="rId44"/>
    <p:sldId id="423" r:id="rId45"/>
    <p:sldId id="421" r:id="rId46"/>
    <p:sldId id="422" r:id="rId47"/>
    <p:sldId id="424" r:id="rId48"/>
    <p:sldId id="425" r:id="rId49"/>
    <p:sldId id="426" r:id="rId50"/>
    <p:sldId id="386" r:id="rId51"/>
    <p:sldId id="405" r:id="rId52"/>
    <p:sldId id="363" r:id="rId53"/>
    <p:sldId id="395" r:id="rId54"/>
    <p:sldId id="396" r:id="rId55"/>
    <p:sldId id="37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3366AB"/>
    <a:srgbClr val="12AB99"/>
    <a:srgbClr val="12A999"/>
    <a:srgbClr val="66AA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03"/>
    <p:restoredTop sz="82005"/>
  </p:normalViewPr>
  <p:slideViewPr>
    <p:cSldViewPr snapToGrid="0" snapToObjects="1" showGuides="1">
      <p:cViewPr varScale="1">
        <p:scale>
          <a:sx n="96" d="100"/>
          <a:sy n="96" d="100"/>
        </p:scale>
        <p:origin x="176" y="31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2047FA-C245-0D48-B377-9B908B42E2C4}" type="datetimeFigureOut">
              <a:rPr lang="en-US" smtClean="0"/>
              <a:t>4/4/18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BED27D-D74A-CE45-A42D-8927F60C0F5D}" type="slidenum">
              <a:rPr lang="en-US" smtClean="0"/>
              <a:t>‹#›</a:t>
            </a:fld>
            <a:endParaRPr lang="en-US"/>
          </a:p>
        </p:txBody>
      </p:sp>
    </p:spTree>
    <p:extLst>
      <p:ext uri="{BB962C8B-B14F-4D97-AF65-F5344CB8AC3E}">
        <p14:creationId xmlns:p14="http://schemas.microsoft.com/office/powerpoint/2010/main" val="278563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This is a portrait of William Sealy </a:t>
            </a:r>
            <a:r>
              <a:rPr lang="en-US" baseline="0" dirty="0" err="1"/>
              <a:t>Gosset</a:t>
            </a:r>
            <a:r>
              <a:rPr lang="en-US" baseline="0" dirty="0"/>
              <a:t> who derived the t-distribution and the t test</a:t>
            </a:r>
          </a:p>
          <a:p>
            <a:endParaRPr lang="en-US" baseline="0" dirty="0"/>
          </a:p>
          <a:p>
            <a:r>
              <a:rPr lang="en-US" baseline="0" dirty="0"/>
              <a:t>There are many interesting historical footnotes to his original 1908 </a:t>
            </a:r>
            <a:r>
              <a:rPr lang="en-US" i="1" baseline="0" dirty="0" err="1"/>
              <a:t>Biometrika</a:t>
            </a:r>
            <a:r>
              <a:rPr lang="en-US" baseline="0" dirty="0"/>
              <a:t> paper.  One interesting fact that I'd like to share with you is that he worked for Arthur Guinness and Company.  Now, another researcher at Guinness had previously published brewery trade secrets. So the company had forbidden its employees to publish any scientific papers. It was in their contract.   </a:t>
            </a:r>
          </a:p>
          <a:p>
            <a:endParaRPr lang="en-US" baseline="0" dirty="0"/>
          </a:p>
          <a:p>
            <a:r>
              <a:rPr lang="en-US" baseline="0" dirty="0"/>
              <a:t>After </a:t>
            </a:r>
            <a:r>
              <a:rPr lang="en-US" baseline="0" dirty="0" err="1"/>
              <a:t>Gosset</a:t>
            </a:r>
            <a:r>
              <a:rPr lang="en-US" baseline="0" dirty="0"/>
              <a:t> wrote up his work on the t distribution, he pleaded with his bosses to let him publish it because it contained no trade secrets whatsoever.  And they finally let him publish but he had to use a pseudonym “Student” to avoid any possible link to the brewery.  So that is part of the backstory and there are many other entertaining details that I encourage to explore through some of the references at the end of this lesson.</a:t>
            </a:r>
          </a:p>
        </p:txBody>
      </p:sp>
      <p:sp>
        <p:nvSpPr>
          <p:cNvPr id="4" name="Slide Number Placeholder 3"/>
          <p:cNvSpPr>
            <a:spLocks noGrp="1"/>
          </p:cNvSpPr>
          <p:nvPr>
            <p:ph type="sldNum" sz="quarter" idx="10"/>
          </p:nvPr>
        </p:nvSpPr>
        <p:spPr/>
        <p:txBody>
          <a:bodyPr/>
          <a:lstStyle/>
          <a:p>
            <a:fld id="{7037EE87-E9E7-E142-9230-D432952AAFE4}" type="slidenum">
              <a:rPr lang="en-US" smtClean="0"/>
              <a:t>1</a:t>
            </a:fld>
            <a:endParaRPr lang="en-US"/>
          </a:p>
        </p:txBody>
      </p:sp>
    </p:spTree>
    <p:extLst>
      <p:ext uri="{BB962C8B-B14F-4D97-AF65-F5344CB8AC3E}">
        <p14:creationId xmlns:p14="http://schemas.microsoft.com/office/powerpoint/2010/main" val="3066146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contemporary example of a pair-matched trial, which was actually just published earlier this year many years of of work here at Berkeley, Stanford, and the International Center for Diarrheal Disease Research in Bangladesh.</a:t>
            </a:r>
          </a:p>
          <a:p>
            <a:endParaRPr lang="en-US" dirty="0"/>
          </a:p>
          <a:p>
            <a:r>
              <a:rPr lang="en-US" dirty="0"/>
              <a:t>I’m going to use the Bangladesh trial as an example to illustrate the concepts and techniques that we learn today.</a:t>
            </a:r>
          </a:p>
        </p:txBody>
      </p:sp>
      <p:sp>
        <p:nvSpPr>
          <p:cNvPr id="4" name="Slide Number Placeholder 3"/>
          <p:cNvSpPr>
            <a:spLocks noGrp="1"/>
          </p:cNvSpPr>
          <p:nvPr>
            <p:ph type="sldNum" sz="quarter" idx="10"/>
          </p:nvPr>
        </p:nvSpPr>
        <p:spPr/>
        <p:txBody>
          <a:bodyPr/>
          <a:lstStyle/>
          <a:p>
            <a:fld id="{09BED27D-D74A-CE45-A42D-8927F60C0F5D}" type="slidenum">
              <a:rPr lang="en-US" smtClean="0"/>
              <a:t>16</a:t>
            </a:fld>
            <a:endParaRPr lang="en-US"/>
          </a:p>
        </p:txBody>
      </p:sp>
    </p:spTree>
    <p:extLst>
      <p:ext uri="{BB962C8B-B14F-4D97-AF65-F5344CB8AC3E}">
        <p14:creationId xmlns:p14="http://schemas.microsoft.com/office/powerpoint/2010/main" val="3772292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this really simplifies life a lot!</a:t>
            </a:r>
          </a:p>
        </p:txBody>
      </p:sp>
      <p:sp>
        <p:nvSpPr>
          <p:cNvPr id="4" name="Slide Number Placeholder 3"/>
          <p:cNvSpPr>
            <a:spLocks noGrp="1"/>
          </p:cNvSpPr>
          <p:nvPr>
            <p:ph type="sldNum" sz="quarter" idx="10"/>
          </p:nvPr>
        </p:nvSpPr>
        <p:spPr/>
        <p:txBody>
          <a:bodyPr/>
          <a:lstStyle/>
          <a:p>
            <a:fld id="{09BED27D-D74A-CE45-A42D-8927F60C0F5D}" type="slidenum">
              <a:rPr lang="en-US" smtClean="0"/>
              <a:t>25</a:t>
            </a:fld>
            <a:endParaRPr lang="en-US"/>
          </a:p>
        </p:txBody>
      </p:sp>
    </p:spTree>
    <p:extLst>
      <p:ext uri="{BB962C8B-B14F-4D97-AF65-F5344CB8AC3E}">
        <p14:creationId xmlns:p14="http://schemas.microsoft.com/office/powerpoint/2010/main" val="1317723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since we are calculating this statistic from a sample of the population, we divide by n-1 instead of n</a:t>
            </a:r>
          </a:p>
        </p:txBody>
      </p:sp>
      <p:sp>
        <p:nvSpPr>
          <p:cNvPr id="4" name="Slide Number Placeholder 3"/>
          <p:cNvSpPr>
            <a:spLocks noGrp="1"/>
          </p:cNvSpPr>
          <p:nvPr>
            <p:ph type="sldNum" sz="quarter" idx="10"/>
          </p:nvPr>
        </p:nvSpPr>
        <p:spPr/>
        <p:txBody>
          <a:bodyPr/>
          <a:lstStyle/>
          <a:p>
            <a:fld id="{09BED27D-D74A-CE45-A42D-8927F60C0F5D}" type="slidenum">
              <a:rPr lang="en-US" smtClean="0"/>
              <a:t>32</a:t>
            </a:fld>
            <a:endParaRPr lang="en-US"/>
          </a:p>
        </p:txBody>
      </p:sp>
    </p:spTree>
    <p:extLst>
      <p:ext uri="{BB962C8B-B14F-4D97-AF65-F5344CB8AC3E}">
        <p14:creationId xmlns:p14="http://schemas.microsoft.com/office/powerpoint/2010/main" val="569143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fontAlgn="base"/>
            <a:r>
              <a:rPr lang="en-US" sz="1200" b="0" i="0" u="none" strike="noStrike" kern="1200" dirty="0">
                <a:solidFill>
                  <a:schemeClr val="tx1"/>
                </a:solidFill>
                <a:effectLst/>
                <a:latin typeface="+mn-lt"/>
                <a:ea typeface="+mn-ea"/>
                <a:cs typeface="+mn-cs"/>
              </a:rPr>
              <a:t>A standard way to approach this is to frame the problem in terms of a null hypothesis and an alternative hypothesis.</a:t>
            </a:r>
          </a:p>
          <a:p>
            <a:pPr lvl="2" rtl="0" fontAlgn="base"/>
            <a:endParaRPr lang="en-US" sz="1200" b="0" i="0" u="none" strike="noStrike" kern="1200" dirty="0">
              <a:solidFill>
                <a:schemeClr val="tx1"/>
              </a:solidFill>
              <a:effectLst/>
              <a:latin typeface="+mn-lt"/>
              <a:ea typeface="+mn-ea"/>
              <a:cs typeface="+mn-cs"/>
            </a:endParaRPr>
          </a:p>
          <a:p>
            <a:pPr lvl="2" rtl="0" fontAlgn="base"/>
            <a:endParaRPr lang="en-US" sz="1200" b="0" i="0" u="none" strike="noStrike" kern="1200" dirty="0">
              <a:solidFill>
                <a:schemeClr val="tx1"/>
              </a:solidFill>
              <a:effectLst/>
              <a:latin typeface="+mn-lt"/>
              <a:ea typeface="+mn-ea"/>
              <a:cs typeface="+mn-cs"/>
            </a:endParaRPr>
          </a:p>
          <a:p>
            <a:pPr lvl="2" rtl="0" fontAlgn="base"/>
            <a:r>
              <a:rPr lang="en-US" sz="1200" b="0" i="0" u="none" strike="noStrike" kern="1200" dirty="0">
                <a:solidFill>
                  <a:schemeClr val="tx1"/>
                </a:solidFill>
                <a:effectLst/>
                <a:latin typeface="+mn-lt"/>
                <a:ea typeface="+mn-ea"/>
                <a:cs typeface="+mn-cs"/>
              </a:rPr>
              <a:t>Another way of thinking about this is that the mean difference between treatment and control is 0.</a:t>
            </a:r>
          </a:p>
          <a:p>
            <a:pPr lvl="2" rtl="0" fontAlgn="base"/>
            <a:endParaRPr lang="en-US" sz="1200" b="0" i="0" u="none" strike="noStrike" kern="1200" dirty="0">
              <a:solidFill>
                <a:schemeClr val="tx1"/>
              </a:solidFill>
              <a:effectLst/>
              <a:latin typeface="+mn-lt"/>
              <a:ea typeface="+mn-ea"/>
              <a:cs typeface="+mn-cs"/>
            </a:endParaRPr>
          </a:p>
          <a:p>
            <a:pPr lvl="2" rtl="0" fontAlgn="base"/>
            <a:r>
              <a:rPr lang="en-US" sz="1200" b="0" i="0" u="none" strike="noStrike" kern="1200" dirty="0">
                <a:solidFill>
                  <a:schemeClr val="tx1"/>
                </a:solidFill>
                <a:effectLst/>
                <a:latin typeface="+mn-lt"/>
                <a:ea typeface="+mn-ea"/>
                <a:cs typeface="+mn-cs"/>
              </a:rPr>
              <a:t>Another way to frame this is that the mean difference is not 0. It could be &gt;0 or &lt;0. </a:t>
            </a:r>
          </a:p>
          <a:p>
            <a:endParaRPr lang="en-US" dirty="0"/>
          </a:p>
        </p:txBody>
      </p:sp>
      <p:sp>
        <p:nvSpPr>
          <p:cNvPr id="4" name="Slide Number Placeholder 3"/>
          <p:cNvSpPr>
            <a:spLocks noGrp="1"/>
          </p:cNvSpPr>
          <p:nvPr>
            <p:ph type="sldNum" sz="quarter" idx="10"/>
          </p:nvPr>
        </p:nvSpPr>
        <p:spPr/>
        <p:txBody>
          <a:bodyPr/>
          <a:lstStyle/>
          <a:p>
            <a:fld id="{09BED27D-D74A-CE45-A42D-8927F60C0F5D}" type="slidenum">
              <a:rPr lang="en-US" smtClean="0"/>
              <a:t>36</a:t>
            </a:fld>
            <a:endParaRPr lang="en-US"/>
          </a:p>
        </p:txBody>
      </p:sp>
    </p:spTree>
    <p:extLst>
      <p:ext uri="{BB962C8B-B14F-4D97-AF65-F5344CB8AC3E}">
        <p14:creationId xmlns:p14="http://schemas.microsoft.com/office/powerpoint/2010/main" val="3239438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estimate confidence intervals from our estimate of the standard error using standard methods. </a:t>
            </a:r>
          </a:p>
          <a:p>
            <a:endParaRPr lang="en-US" dirty="0"/>
          </a:p>
          <a:p>
            <a:r>
              <a:rPr lang="en-US" dirty="0"/>
              <a:t>I’ll talk about that in detail in our next session at 4pm on Friday.</a:t>
            </a:r>
          </a:p>
        </p:txBody>
      </p:sp>
      <p:sp>
        <p:nvSpPr>
          <p:cNvPr id="4" name="Slide Number Placeholder 3"/>
          <p:cNvSpPr>
            <a:spLocks noGrp="1"/>
          </p:cNvSpPr>
          <p:nvPr>
            <p:ph type="sldNum" sz="quarter" idx="10"/>
          </p:nvPr>
        </p:nvSpPr>
        <p:spPr/>
        <p:txBody>
          <a:bodyPr/>
          <a:lstStyle/>
          <a:p>
            <a:fld id="{09BED27D-D74A-CE45-A42D-8927F60C0F5D}" type="slidenum">
              <a:rPr lang="en-US" smtClean="0"/>
              <a:t>41</a:t>
            </a:fld>
            <a:endParaRPr lang="en-US"/>
          </a:p>
        </p:txBody>
      </p:sp>
    </p:spTree>
    <p:extLst>
      <p:ext uri="{BB962C8B-B14F-4D97-AF65-F5344CB8AC3E}">
        <p14:creationId xmlns:p14="http://schemas.microsoft.com/office/powerpoint/2010/main" val="3324745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started off this lesson by making claims that pair matching could improve efficiency in a study, compared with an unmatched design.</a:t>
            </a:r>
          </a:p>
          <a:p>
            <a:endParaRPr lang="en-US" dirty="0"/>
          </a:p>
          <a:p>
            <a:r>
              <a:rPr lang="en-US" dirty="0"/>
              <a:t>And many of you could probably intuit some of this from the figure I showed you from </a:t>
            </a:r>
            <a:r>
              <a:rPr lang="en-US" dirty="0" err="1"/>
              <a:t>Gosset's</a:t>
            </a:r>
            <a:r>
              <a:rPr lang="en-US" dirty="0"/>
              <a:t> original paper, where we could see that by removing the between individual variation in sleep improvement, we could hone in on the treatment effects</a:t>
            </a:r>
          </a:p>
          <a:p>
            <a:endParaRPr lang="en-US" dirty="0"/>
          </a:p>
          <a:p>
            <a:r>
              <a:rPr lang="en-US" dirty="0"/>
              <a:t>I'm not going to get super technical about this, but I'd like to share with you a few more details about why this is and how you might be able to estimate the benefit of pair-matching with respect to efficiency if you are considering it in a design.</a:t>
            </a:r>
          </a:p>
        </p:txBody>
      </p:sp>
      <p:sp>
        <p:nvSpPr>
          <p:cNvPr id="4" name="Slide Number Placeholder 3"/>
          <p:cNvSpPr>
            <a:spLocks noGrp="1"/>
          </p:cNvSpPr>
          <p:nvPr>
            <p:ph type="sldNum" sz="quarter" idx="10"/>
          </p:nvPr>
        </p:nvSpPr>
        <p:spPr/>
        <p:txBody>
          <a:bodyPr/>
          <a:lstStyle/>
          <a:p>
            <a:fld id="{09BED27D-D74A-CE45-A42D-8927F60C0F5D}" type="slidenum">
              <a:rPr lang="en-US" smtClean="0"/>
              <a:t>43</a:t>
            </a:fld>
            <a:endParaRPr lang="en-US"/>
          </a:p>
        </p:txBody>
      </p:sp>
    </p:spTree>
    <p:extLst>
      <p:ext uri="{BB962C8B-B14F-4D97-AF65-F5344CB8AC3E}">
        <p14:creationId xmlns:p14="http://schemas.microsoft.com/office/powerpoint/2010/main" val="1688844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basis for comparison, let’s start with the variance of an unpaired design. </a:t>
            </a:r>
          </a:p>
          <a:p>
            <a:endParaRPr lang="en-US" dirty="0"/>
          </a:p>
          <a:p>
            <a:r>
              <a:rPr lang="en-US" dirty="0"/>
              <a:t>And we’ll focus on the simplest case: that the variances of outcomes are equal.</a:t>
            </a:r>
          </a:p>
          <a:p>
            <a:endParaRPr lang="en-US" dirty="0"/>
          </a:p>
          <a:p>
            <a:r>
              <a:rPr lang="en-US" dirty="0"/>
              <a:t>All of this is basically the same even if they aren’t.</a:t>
            </a:r>
          </a:p>
        </p:txBody>
      </p:sp>
      <p:sp>
        <p:nvSpPr>
          <p:cNvPr id="4" name="Slide Number Placeholder 3"/>
          <p:cNvSpPr>
            <a:spLocks noGrp="1"/>
          </p:cNvSpPr>
          <p:nvPr>
            <p:ph type="sldNum" sz="quarter" idx="10"/>
          </p:nvPr>
        </p:nvSpPr>
        <p:spPr/>
        <p:txBody>
          <a:bodyPr/>
          <a:lstStyle/>
          <a:p>
            <a:fld id="{09BED27D-D74A-CE45-A42D-8927F60C0F5D}" type="slidenum">
              <a:rPr lang="en-US" smtClean="0"/>
              <a:t>44</a:t>
            </a:fld>
            <a:endParaRPr lang="en-US"/>
          </a:p>
        </p:txBody>
      </p:sp>
    </p:spTree>
    <p:extLst>
      <p:ext uri="{BB962C8B-B14F-4D97-AF65-F5344CB8AC3E}">
        <p14:creationId xmlns:p14="http://schemas.microsoft.com/office/powerpoint/2010/main" val="804300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the same variance as in the unpaired design, but multiplied by this term 1 - r</a:t>
            </a:r>
          </a:p>
        </p:txBody>
      </p:sp>
      <p:sp>
        <p:nvSpPr>
          <p:cNvPr id="4" name="Slide Number Placeholder 3"/>
          <p:cNvSpPr>
            <a:spLocks noGrp="1"/>
          </p:cNvSpPr>
          <p:nvPr>
            <p:ph type="sldNum" sz="quarter" idx="10"/>
          </p:nvPr>
        </p:nvSpPr>
        <p:spPr/>
        <p:txBody>
          <a:bodyPr/>
          <a:lstStyle/>
          <a:p>
            <a:fld id="{09BED27D-D74A-CE45-A42D-8927F60C0F5D}" type="slidenum">
              <a:rPr lang="en-US" smtClean="0"/>
              <a:t>45</a:t>
            </a:fld>
            <a:endParaRPr lang="en-US"/>
          </a:p>
        </p:txBody>
      </p:sp>
    </p:spTree>
    <p:extLst>
      <p:ext uri="{BB962C8B-B14F-4D97-AF65-F5344CB8AC3E}">
        <p14:creationId xmlns:p14="http://schemas.microsoft.com/office/powerpoint/2010/main" val="3060971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I’m 100% serious when I say</a:t>
            </a:r>
          </a:p>
        </p:txBody>
      </p:sp>
      <p:sp>
        <p:nvSpPr>
          <p:cNvPr id="4" name="Slide Number Placeholder 3"/>
          <p:cNvSpPr>
            <a:spLocks noGrp="1"/>
          </p:cNvSpPr>
          <p:nvPr>
            <p:ph type="sldNum" sz="quarter" idx="10"/>
          </p:nvPr>
        </p:nvSpPr>
        <p:spPr/>
        <p:txBody>
          <a:bodyPr/>
          <a:lstStyle/>
          <a:p>
            <a:fld id="{09BED27D-D74A-CE45-A42D-8927F60C0F5D}" type="slidenum">
              <a:rPr lang="en-US" smtClean="0"/>
              <a:t>2</a:t>
            </a:fld>
            <a:endParaRPr lang="en-US"/>
          </a:p>
        </p:txBody>
      </p:sp>
    </p:spTree>
    <p:extLst>
      <p:ext uri="{BB962C8B-B14F-4D97-AF65-F5344CB8AC3E}">
        <p14:creationId xmlns:p14="http://schemas.microsoft.com/office/powerpoint/2010/main" val="4154387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we’ll get there through 3 learning objectives:</a:t>
            </a:r>
          </a:p>
        </p:txBody>
      </p:sp>
      <p:sp>
        <p:nvSpPr>
          <p:cNvPr id="4" name="Slide Number Placeholder 3"/>
          <p:cNvSpPr>
            <a:spLocks noGrp="1"/>
          </p:cNvSpPr>
          <p:nvPr>
            <p:ph type="sldNum" sz="quarter" idx="10"/>
          </p:nvPr>
        </p:nvSpPr>
        <p:spPr/>
        <p:txBody>
          <a:bodyPr/>
          <a:lstStyle/>
          <a:p>
            <a:fld id="{09BED27D-D74A-CE45-A42D-8927F60C0F5D}" type="slidenum">
              <a:rPr lang="en-US" smtClean="0"/>
              <a:t>3</a:t>
            </a:fld>
            <a:endParaRPr lang="en-US"/>
          </a:p>
        </p:txBody>
      </p:sp>
    </p:spTree>
    <p:extLst>
      <p:ext uri="{BB962C8B-B14F-4D97-AF65-F5344CB8AC3E}">
        <p14:creationId xmlns:p14="http://schemas.microsoft.com/office/powerpoint/2010/main" val="4078423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was a paired t test</a:t>
            </a:r>
          </a:p>
          <a:p>
            <a:endParaRPr lang="en-US" dirty="0"/>
          </a:p>
          <a:p>
            <a:r>
              <a:rPr lang="en-US" dirty="0"/>
              <a:t>The example that </a:t>
            </a:r>
            <a:r>
              <a:rPr lang="en-US" dirty="0" err="1"/>
              <a:t>Gosset</a:t>
            </a:r>
            <a:r>
              <a:rPr lang="en-US" dirty="0"/>
              <a:t> used was a trial from Kalamazoo Michigan that measured the additional hours of sleep gained under the two treatments for 10 individual patients.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analysis focused on the difference in outcomes between the two treatments.  </a:t>
            </a:r>
          </a:p>
          <a:p>
            <a:endParaRPr lang="en-US" dirty="0"/>
          </a:p>
          <a:p>
            <a:r>
              <a:rPr lang="en-US" dirty="0"/>
              <a:t>And this is going to be a key insight for us today.</a:t>
            </a:r>
          </a:p>
        </p:txBody>
      </p:sp>
      <p:sp>
        <p:nvSpPr>
          <p:cNvPr id="4" name="Slide Number Placeholder 3"/>
          <p:cNvSpPr>
            <a:spLocks noGrp="1"/>
          </p:cNvSpPr>
          <p:nvPr>
            <p:ph type="sldNum" sz="quarter" idx="10"/>
          </p:nvPr>
        </p:nvSpPr>
        <p:spPr/>
        <p:txBody>
          <a:bodyPr/>
          <a:lstStyle/>
          <a:p>
            <a:fld id="{09BED27D-D74A-CE45-A42D-8927F60C0F5D}" type="slidenum">
              <a:rPr lang="en-US" smtClean="0"/>
              <a:t>6</a:t>
            </a:fld>
            <a:endParaRPr lang="en-US"/>
          </a:p>
        </p:txBody>
      </p:sp>
    </p:spTree>
    <p:extLst>
      <p:ext uri="{BB962C8B-B14F-4D97-AF65-F5344CB8AC3E}">
        <p14:creationId xmlns:p14="http://schemas.microsoft.com/office/powerpoint/2010/main" val="2709308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BED27D-D74A-CE45-A42D-8927F60C0F5D}" type="slidenum">
              <a:rPr lang="en-US" smtClean="0"/>
              <a:t>7</a:t>
            </a:fld>
            <a:endParaRPr lang="en-US"/>
          </a:p>
        </p:txBody>
      </p:sp>
    </p:spTree>
    <p:extLst>
      <p:ext uri="{BB962C8B-B14F-4D97-AF65-F5344CB8AC3E}">
        <p14:creationId xmlns:p14="http://schemas.microsoft.com/office/powerpoint/2010/main" val="3038909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But if we examine the paired outcomes within individuals, which I’ve highlighted here with color and lines that connect them, we can see a couple of important things.</a:t>
            </a:r>
          </a:p>
          <a:p>
            <a:endParaRPr lang="en-US" dirty="0"/>
          </a:p>
          <a:p>
            <a:r>
              <a:rPr lang="en-US" dirty="0"/>
              <a:t>First, there a lot of the variation between individuals in sleep improvement.</a:t>
            </a:r>
          </a:p>
          <a:p>
            <a:endParaRPr lang="en-US" dirty="0"/>
          </a:p>
          <a:p>
            <a:r>
              <a:rPr lang="en-US" dirty="0"/>
              <a:t>Second, the variation between individuals is generally larger than the difference of treatment within any one patient. </a:t>
            </a:r>
          </a:p>
          <a:p>
            <a:endParaRPr lang="en-US" dirty="0"/>
          </a:p>
          <a:p>
            <a:r>
              <a:rPr lang="en-US" dirty="0"/>
              <a:t>So in this case, there is a lot of benefit to pairing measurements within the same patient.</a:t>
            </a:r>
          </a:p>
          <a:p>
            <a:endParaRPr lang="en-US" dirty="0"/>
          </a:p>
          <a:p>
            <a:r>
              <a:rPr lang="en-US" dirty="0"/>
              <a:t>By using individuals as their own control, we effectively sweep out the between individual variation in sleep improvement, and can focus in on the difference between drugs.</a:t>
            </a:r>
          </a:p>
        </p:txBody>
      </p:sp>
      <p:sp>
        <p:nvSpPr>
          <p:cNvPr id="4" name="Slide Number Placeholder 3"/>
          <p:cNvSpPr>
            <a:spLocks noGrp="1"/>
          </p:cNvSpPr>
          <p:nvPr>
            <p:ph type="sldNum" sz="quarter" idx="10"/>
          </p:nvPr>
        </p:nvSpPr>
        <p:spPr/>
        <p:txBody>
          <a:bodyPr/>
          <a:lstStyle/>
          <a:p>
            <a:fld id="{09BED27D-D74A-CE45-A42D-8927F60C0F5D}" type="slidenum">
              <a:rPr lang="en-US" smtClean="0"/>
              <a:t>8</a:t>
            </a:fld>
            <a:endParaRPr lang="en-US"/>
          </a:p>
        </p:txBody>
      </p:sp>
    </p:spTree>
    <p:extLst>
      <p:ext uri="{BB962C8B-B14F-4D97-AF65-F5344CB8AC3E}">
        <p14:creationId xmlns:p14="http://schemas.microsoft.com/office/powerpoint/2010/main" val="4087217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a general strategy that we use in study design.</a:t>
            </a:r>
          </a:p>
        </p:txBody>
      </p:sp>
      <p:sp>
        <p:nvSpPr>
          <p:cNvPr id="4" name="Slide Number Placeholder 3"/>
          <p:cNvSpPr>
            <a:spLocks noGrp="1"/>
          </p:cNvSpPr>
          <p:nvPr>
            <p:ph type="sldNum" sz="quarter" idx="10"/>
          </p:nvPr>
        </p:nvSpPr>
        <p:spPr/>
        <p:txBody>
          <a:bodyPr/>
          <a:lstStyle/>
          <a:p>
            <a:fld id="{09BED27D-D74A-CE45-A42D-8927F60C0F5D}" type="slidenum">
              <a:rPr lang="en-US" smtClean="0"/>
              <a:t>9</a:t>
            </a:fld>
            <a:endParaRPr lang="en-US"/>
          </a:p>
        </p:txBody>
      </p:sp>
    </p:spTree>
    <p:extLst>
      <p:ext uri="{BB962C8B-B14F-4D97-AF65-F5344CB8AC3E}">
        <p14:creationId xmlns:p14="http://schemas.microsoft.com/office/powerpoint/2010/main" val="217344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the context of experimental designs, which is where we are going to focus today…</a:t>
            </a:r>
          </a:p>
        </p:txBody>
      </p:sp>
      <p:sp>
        <p:nvSpPr>
          <p:cNvPr id="4" name="Slide Number Placeholder 3"/>
          <p:cNvSpPr>
            <a:spLocks noGrp="1"/>
          </p:cNvSpPr>
          <p:nvPr>
            <p:ph type="sldNum" sz="quarter" idx="10"/>
          </p:nvPr>
        </p:nvSpPr>
        <p:spPr/>
        <p:txBody>
          <a:bodyPr/>
          <a:lstStyle/>
          <a:p>
            <a:fld id="{09BED27D-D74A-CE45-A42D-8927F60C0F5D}" type="slidenum">
              <a:rPr lang="en-US" smtClean="0"/>
              <a:t>10</a:t>
            </a:fld>
            <a:endParaRPr lang="en-US"/>
          </a:p>
        </p:txBody>
      </p:sp>
    </p:spTree>
    <p:extLst>
      <p:ext uri="{BB962C8B-B14F-4D97-AF65-F5344CB8AC3E}">
        <p14:creationId xmlns:p14="http://schemas.microsoft.com/office/powerpoint/2010/main" val="1770844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common type of pair matching that you see in field intervention trials is geographic pair-matching.</a:t>
            </a:r>
          </a:p>
        </p:txBody>
      </p:sp>
      <p:sp>
        <p:nvSpPr>
          <p:cNvPr id="4" name="Slide Number Placeholder 3"/>
          <p:cNvSpPr>
            <a:spLocks noGrp="1"/>
          </p:cNvSpPr>
          <p:nvPr>
            <p:ph type="sldNum" sz="quarter" idx="10"/>
          </p:nvPr>
        </p:nvSpPr>
        <p:spPr/>
        <p:txBody>
          <a:bodyPr/>
          <a:lstStyle/>
          <a:p>
            <a:fld id="{09BED27D-D74A-CE45-A42D-8927F60C0F5D}" type="slidenum">
              <a:rPr lang="en-US" smtClean="0"/>
              <a:t>11</a:t>
            </a:fld>
            <a:endParaRPr lang="en-US"/>
          </a:p>
        </p:txBody>
      </p:sp>
    </p:spTree>
    <p:extLst>
      <p:ext uri="{BB962C8B-B14F-4D97-AF65-F5344CB8AC3E}">
        <p14:creationId xmlns:p14="http://schemas.microsoft.com/office/powerpoint/2010/main" val="4245661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Arial" charset="0"/>
                <a:ea typeface="Arial" charset="0"/>
                <a:cs typeface="Arial"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Arial" charset="0"/>
                <a:ea typeface="Arial" charset="0"/>
                <a:cs typeface="Arial" charset="0"/>
              </a:defRPr>
            </a:lvl1pPr>
          </a:lstStyle>
          <a:p>
            <a:fld id="{559DF14C-421C-A243-9661-75E1404E5940}" type="datetime1">
              <a:rPr lang="en-US" smtClean="0"/>
              <a:t>4/4/18</a:t>
            </a:fld>
            <a:endParaRPr lang="en-US"/>
          </a:p>
        </p:txBody>
      </p:sp>
      <p:sp>
        <p:nvSpPr>
          <p:cNvPr id="5" name="Footer Placeholder 4"/>
          <p:cNvSpPr>
            <a:spLocks noGrp="1"/>
          </p:cNvSpPr>
          <p:nvPr>
            <p:ph type="ftr" sz="quarter" idx="11"/>
          </p:nvPr>
        </p:nvSpPr>
        <p:spPr/>
        <p:txBody>
          <a:bodyPr/>
          <a:lstStyle>
            <a:lvl1pPr>
              <a:defRPr>
                <a:latin typeface="Arial" charset="0"/>
                <a:ea typeface="Arial" charset="0"/>
                <a:cs typeface="Arial"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charset="0"/>
                <a:ea typeface="Arial" charset="0"/>
                <a:cs typeface="Arial" charset="0"/>
              </a:defRPr>
            </a:lvl1pPr>
          </a:lstStyle>
          <a:p>
            <a:fld id="{0EB70EE5-6996-EC44-ADB9-94F4BCB5E029}" type="slidenum">
              <a:rPr lang="en-US" smtClean="0"/>
              <a:pPr/>
              <a:t>‹#›</a:t>
            </a:fld>
            <a:endParaRPr lang="en-US"/>
          </a:p>
        </p:txBody>
      </p:sp>
    </p:spTree>
    <p:extLst>
      <p:ext uri="{BB962C8B-B14F-4D97-AF65-F5344CB8AC3E}">
        <p14:creationId xmlns:p14="http://schemas.microsoft.com/office/powerpoint/2010/main" val="194446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5063E8-F2E6-D145-9000-D567BFF81E07}" type="datetime1">
              <a:rPr lang="en-US" smtClean="0"/>
              <a:t>4/4/18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B70EE5-6996-EC44-ADB9-94F4BCB5E029}" type="slidenum">
              <a:rPr lang="en-US" smtClean="0"/>
              <a:t>‹#›</a:t>
            </a:fld>
            <a:endParaRPr lang="en-US"/>
          </a:p>
        </p:txBody>
      </p:sp>
    </p:spTree>
    <p:extLst>
      <p:ext uri="{BB962C8B-B14F-4D97-AF65-F5344CB8AC3E}">
        <p14:creationId xmlns:p14="http://schemas.microsoft.com/office/powerpoint/2010/main" val="1193463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2C70A2-E8F1-E745-955F-CFF57B85FF2A}" type="datetime1">
              <a:rPr lang="en-US" smtClean="0"/>
              <a:t>4/4/18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B70EE5-6996-EC44-ADB9-94F4BCB5E029}" type="slidenum">
              <a:rPr lang="en-US" smtClean="0"/>
              <a:t>‹#›</a:t>
            </a:fld>
            <a:endParaRPr lang="en-US"/>
          </a:p>
        </p:txBody>
      </p:sp>
    </p:spTree>
    <p:extLst>
      <p:ext uri="{BB962C8B-B14F-4D97-AF65-F5344CB8AC3E}">
        <p14:creationId xmlns:p14="http://schemas.microsoft.com/office/powerpoint/2010/main" val="1037512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ull Width Title">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p>
            <a:fld id="{D3F7C509-FEEF-45D3-B896-7C07814C0C13}" type="slidenum">
              <a:rPr lang="en-US" smtClean="0">
                <a:solidFill>
                  <a:srgbClr val="000000"/>
                </a:solidFill>
              </a:rPr>
              <a:pPr/>
              <a:t>‹#›</a:t>
            </a:fld>
            <a:endParaRPr lang="en-US" dirty="0">
              <a:solidFill>
                <a:srgbClr val="000000"/>
              </a:solidFill>
            </a:endParaRPr>
          </a:p>
        </p:txBody>
      </p:sp>
      <p:sp>
        <p:nvSpPr>
          <p:cNvPr id="2" name="Title 1"/>
          <p:cNvSpPr>
            <a:spLocks noGrp="1"/>
          </p:cNvSpPr>
          <p:nvPr>
            <p:ph type="title" hasCustomPrompt="1"/>
          </p:nvPr>
        </p:nvSpPr>
        <p:spPr>
          <a:xfrm>
            <a:off x="486833" y="609601"/>
            <a:ext cx="11106151" cy="697577"/>
          </a:xfrm>
        </p:spPr>
        <p:txBody>
          <a:bodyPr/>
          <a:lstStyle>
            <a:lvl1pPr>
              <a:defRPr b="1" baseline="0">
                <a:solidFill>
                  <a:schemeClr val="tx1"/>
                </a:solidFill>
              </a:defRPr>
            </a:lvl1pPr>
          </a:lstStyle>
          <a:p>
            <a:r>
              <a:rPr lang="en-US" dirty="0"/>
              <a:t>Insert headline here – up to 2 full width lines</a:t>
            </a:r>
          </a:p>
        </p:txBody>
      </p:sp>
      <p:sp>
        <p:nvSpPr>
          <p:cNvPr id="4" name="Footer Placeholder 3"/>
          <p:cNvSpPr>
            <a:spLocks noGrp="1"/>
          </p:cNvSpPr>
          <p:nvPr>
            <p:ph type="ftr" sz="quarter" idx="16"/>
          </p:nvPr>
        </p:nvSpPr>
        <p:spPr/>
        <p:txBody>
          <a:bodyPr/>
          <a:lstStyle/>
          <a:p>
            <a:pPr algn="r"/>
            <a:r>
              <a:rPr lang="en-US" dirty="0"/>
              <a:t>Bill &amp; Melinda Gates Foundation HBGDki-Global Good Reusable Asset</a:t>
            </a:r>
          </a:p>
        </p:txBody>
      </p:sp>
    </p:spTree>
    <p:extLst>
      <p:ext uri="{BB962C8B-B14F-4D97-AF65-F5344CB8AC3E}">
        <p14:creationId xmlns:p14="http://schemas.microsoft.com/office/powerpoint/2010/main" val="216761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Times" pitchFamily="2" charset="0"/>
                <a:ea typeface="Times" pitchFamily="2" charset="0"/>
                <a:cs typeface="Arial" charset="0"/>
              </a:defRPr>
            </a:lvl1pPr>
            <a:lvl2pPr>
              <a:defRPr>
                <a:latin typeface="Times" pitchFamily="2" charset="0"/>
                <a:ea typeface="Times" pitchFamily="2" charset="0"/>
                <a:cs typeface="Arial" charset="0"/>
              </a:defRPr>
            </a:lvl2pPr>
            <a:lvl3pPr>
              <a:defRPr>
                <a:latin typeface="Times" pitchFamily="2" charset="0"/>
                <a:ea typeface="Times" pitchFamily="2" charset="0"/>
                <a:cs typeface="Arial" charset="0"/>
              </a:defRPr>
            </a:lvl3pPr>
            <a:lvl4pPr>
              <a:defRPr>
                <a:latin typeface="Times" pitchFamily="2" charset="0"/>
                <a:ea typeface="Times" pitchFamily="2" charset="0"/>
                <a:cs typeface="Arial" charset="0"/>
              </a:defRPr>
            </a:lvl4pPr>
            <a:lvl5pPr>
              <a:defRPr>
                <a:latin typeface="Times" pitchFamily="2" charset="0"/>
                <a:ea typeface="Times" pitchFamily="2"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charset="0"/>
                <a:ea typeface="Arial" charset="0"/>
                <a:cs typeface="Arial" charset="0"/>
              </a:defRPr>
            </a:lvl1pPr>
          </a:lstStyle>
          <a:p>
            <a:fld id="{66098867-85C1-5441-ADA5-804AE3A14854}" type="datetime1">
              <a:rPr lang="en-US" smtClean="0"/>
              <a:t>4/4/18</a:t>
            </a:fld>
            <a:endParaRPr lang="en-US"/>
          </a:p>
        </p:txBody>
      </p:sp>
      <p:sp>
        <p:nvSpPr>
          <p:cNvPr id="5" name="Footer Placeholder 4"/>
          <p:cNvSpPr>
            <a:spLocks noGrp="1"/>
          </p:cNvSpPr>
          <p:nvPr>
            <p:ph type="ftr" sz="quarter" idx="11"/>
          </p:nvPr>
        </p:nvSpPr>
        <p:spPr/>
        <p:txBody>
          <a:bodyPr/>
          <a:lstStyle>
            <a:lvl1pPr>
              <a:defRPr>
                <a:latin typeface="Arial" charset="0"/>
                <a:ea typeface="Arial" charset="0"/>
                <a:cs typeface="Arial"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charset="0"/>
                <a:ea typeface="Arial" charset="0"/>
                <a:cs typeface="Arial" charset="0"/>
              </a:defRPr>
            </a:lvl1pPr>
          </a:lstStyle>
          <a:p>
            <a:fld id="{0EB70EE5-6996-EC44-ADB9-94F4BCB5E029}" type="slidenum">
              <a:rPr lang="en-US" smtClean="0"/>
              <a:pPr/>
              <a:t>‹#›</a:t>
            </a:fld>
            <a:endParaRPr lang="en-US"/>
          </a:p>
        </p:txBody>
      </p:sp>
    </p:spTree>
    <p:extLst>
      <p:ext uri="{BB962C8B-B14F-4D97-AF65-F5344CB8AC3E}">
        <p14:creationId xmlns:p14="http://schemas.microsoft.com/office/powerpoint/2010/main" val="182223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Arial" charset="0"/>
                <a:ea typeface="Arial" charset="0"/>
                <a:cs typeface="Arial"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rial" charset="0"/>
                <a:ea typeface="Arial" charset="0"/>
                <a:cs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charset="0"/>
                <a:ea typeface="Arial" charset="0"/>
                <a:cs typeface="Arial" charset="0"/>
              </a:defRPr>
            </a:lvl1pPr>
          </a:lstStyle>
          <a:p>
            <a:fld id="{2B57B272-78C6-D54C-A6A9-BC762145804C}" type="datetime1">
              <a:rPr lang="en-US" smtClean="0"/>
              <a:t>4/4/18</a:t>
            </a:fld>
            <a:endParaRPr lang="en-US"/>
          </a:p>
        </p:txBody>
      </p:sp>
      <p:sp>
        <p:nvSpPr>
          <p:cNvPr id="5" name="Footer Placeholder 4"/>
          <p:cNvSpPr>
            <a:spLocks noGrp="1"/>
          </p:cNvSpPr>
          <p:nvPr>
            <p:ph type="ftr" sz="quarter" idx="11"/>
          </p:nvPr>
        </p:nvSpPr>
        <p:spPr/>
        <p:txBody>
          <a:bodyPr/>
          <a:lstStyle>
            <a:lvl1pPr>
              <a:defRPr>
                <a:latin typeface="Arial" charset="0"/>
                <a:ea typeface="Arial" charset="0"/>
                <a:cs typeface="Arial"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charset="0"/>
                <a:ea typeface="Arial" charset="0"/>
                <a:cs typeface="Arial" charset="0"/>
              </a:defRPr>
            </a:lvl1pPr>
          </a:lstStyle>
          <a:p>
            <a:fld id="{0EB70EE5-6996-EC44-ADB9-94F4BCB5E029}" type="slidenum">
              <a:rPr lang="en-US" smtClean="0"/>
              <a:pPr/>
              <a:t>‹#›</a:t>
            </a:fld>
            <a:endParaRPr lang="en-US"/>
          </a:p>
        </p:txBody>
      </p:sp>
    </p:spTree>
    <p:extLst>
      <p:ext uri="{BB962C8B-B14F-4D97-AF65-F5344CB8AC3E}">
        <p14:creationId xmlns:p14="http://schemas.microsoft.com/office/powerpoint/2010/main" val="320734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charset="0"/>
                <a:ea typeface="Arial" charset="0"/>
                <a:cs typeface="Arial" charset="0"/>
              </a:defRPr>
            </a:lvl1pPr>
          </a:lstStyle>
          <a:p>
            <a:fld id="{386B6861-B4E4-1D46-86FD-D82A8E440898}" type="datetime1">
              <a:rPr lang="en-US" smtClean="0"/>
              <a:t>4/4/18</a:t>
            </a:fld>
            <a:endParaRPr lang="en-US"/>
          </a:p>
        </p:txBody>
      </p:sp>
      <p:sp>
        <p:nvSpPr>
          <p:cNvPr id="6" name="Footer Placeholder 5"/>
          <p:cNvSpPr>
            <a:spLocks noGrp="1"/>
          </p:cNvSpPr>
          <p:nvPr>
            <p:ph type="ftr" sz="quarter" idx="11"/>
          </p:nvPr>
        </p:nvSpPr>
        <p:spPr/>
        <p:txBody>
          <a:bodyPr/>
          <a:lstStyle>
            <a:lvl1pPr>
              <a:defRPr>
                <a:latin typeface="Arial" charset="0"/>
                <a:ea typeface="Arial" charset="0"/>
                <a:cs typeface="Arial"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charset="0"/>
                <a:ea typeface="Arial" charset="0"/>
                <a:cs typeface="Arial" charset="0"/>
              </a:defRPr>
            </a:lvl1pPr>
          </a:lstStyle>
          <a:p>
            <a:fld id="{0EB70EE5-6996-EC44-ADB9-94F4BCB5E029}" type="slidenum">
              <a:rPr lang="en-US" smtClean="0"/>
              <a:pPr/>
              <a:t>‹#›</a:t>
            </a:fld>
            <a:endParaRPr lang="en-US"/>
          </a:p>
        </p:txBody>
      </p:sp>
    </p:spTree>
    <p:extLst>
      <p:ext uri="{BB962C8B-B14F-4D97-AF65-F5344CB8AC3E}">
        <p14:creationId xmlns:p14="http://schemas.microsoft.com/office/powerpoint/2010/main" val="397963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Arial" charset="0"/>
                <a:ea typeface="Arial" charset="0"/>
                <a:cs typeface="Arial" charset="0"/>
              </a:defRPr>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charset="0"/>
                <a:ea typeface="Arial" charset="0"/>
                <a:cs typeface="Arial" charset="0"/>
              </a:defRPr>
            </a:lvl1pPr>
          </a:lstStyle>
          <a:p>
            <a:fld id="{9F3532D5-4EF8-6E44-8357-7B7D372A50B7}" type="datetime1">
              <a:rPr lang="en-US" smtClean="0"/>
              <a:t>4/4/18</a:t>
            </a:fld>
            <a:endParaRPr lang="en-US"/>
          </a:p>
        </p:txBody>
      </p:sp>
      <p:sp>
        <p:nvSpPr>
          <p:cNvPr id="8" name="Footer Placeholder 7"/>
          <p:cNvSpPr>
            <a:spLocks noGrp="1"/>
          </p:cNvSpPr>
          <p:nvPr>
            <p:ph type="ftr" sz="quarter" idx="11"/>
          </p:nvPr>
        </p:nvSpPr>
        <p:spPr/>
        <p:txBody>
          <a:bodyPr/>
          <a:lstStyle>
            <a:lvl1pPr>
              <a:defRPr>
                <a:latin typeface="Arial" charset="0"/>
                <a:ea typeface="Arial" charset="0"/>
                <a:cs typeface="Arial" charset="0"/>
              </a:defRPr>
            </a:lvl1pPr>
          </a:lstStyle>
          <a:p>
            <a:endParaRPr lang="en-US"/>
          </a:p>
        </p:txBody>
      </p:sp>
      <p:sp>
        <p:nvSpPr>
          <p:cNvPr id="9" name="Slide Number Placeholder 8"/>
          <p:cNvSpPr>
            <a:spLocks noGrp="1"/>
          </p:cNvSpPr>
          <p:nvPr>
            <p:ph type="sldNum" sz="quarter" idx="12"/>
          </p:nvPr>
        </p:nvSpPr>
        <p:spPr/>
        <p:txBody>
          <a:bodyPr/>
          <a:lstStyle>
            <a:lvl1pPr>
              <a:defRPr>
                <a:latin typeface="Arial" charset="0"/>
                <a:ea typeface="Arial" charset="0"/>
                <a:cs typeface="Arial" charset="0"/>
              </a:defRPr>
            </a:lvl1pPr>
          </a:lstStyle>
          <a:p>
            <a:fld id="{0EB70EE5-6996-EC44-ADB9-94F4BCB5E029}" type="slidenum">
              <a:rPr lang="en-US" smtClean="0"/>
              <a:pPr/>
              <a:t>‹#›</a:t>
            </a:fld>
            <a:endParaRPr lang="en-US"/>
          </a:p>
        </p:txBody>
      </p:sp>
    </p:spTree>
    <p:extLst>
      <p:ext uri="{BB962C8B-B14F-4D97-AF65-F5344CB8AC3E}">
        <p14:creationId xmlns:p14="http://schemas.microsoft.com/office/powerpoint/2010/main" val="1316098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charset="0"/>
                <a:ea typeface="Arial" charset="0"/>
                <a:cs typeface="Arial"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charset="0"/>
                <a:ea typeface="Arial" charset="0"/>
                <a:cs typeface="Arial" charset="0"/>
              </a:defRPr>
            </a:lvl1pPr>
          </a:lstStyle>
          <a:p>
            <a:fld id="{586313B2-FD50-F34A-AABE-8FB388B0DC43}" type="datetime1">
              <a:rPr lang="en-US" smtClean="0"/>
              <a:t>4/4/18</a:t>
            </a:fld>
            <a:endParaRPr lang="en-US"/>
          </a:p>
        </p:txBody>
      </p:sp>
      <p:sp>
        <p:nvSpPr>
          <p:cNvPr id="4" name="Footer Placeholder 3"/>
          <p:cNvSpPr>
            <a:spLocks noGrp="1"/>
          </p:cNvSpPr>
          <p:nvPr>
            <p:ph type="ftr" sz="quarter" idx="11"/>
          </p:nvPr>
        </p:nvSpPr>
        <p:spPr/>
        <p:txBody>
          <a:bodyPr/>
          <a:lstStyle>
            <a:lvl1pPr>
              <a:defRPr>
                <a:latin typeface="Arial" charset="0"/>
                <a:ea typeface="Arial" charset="0"/>
                <a:cs typeface="Arial" charset="0"/>
              </a:defRPr>
            </a:lvl1pPr>
          </a:lstStyle>
          <a:p>
            <a:endParaRPr lang="en-US"/>
          </a:p>
        </p:txBody>
      </p:sp>
      <p:sp>
        <p:nvSpPr>
          <p:cNvPr id="5" name="Slide Number Placeholder 4"/>
          <p:cNvSpPr>
            <a:spLocks noGrp="1"/>
          </p:cNvSpPr>
          <p:nvPr>
            <p:ph type="sldNum" sz="quarter" idx="12"/>
          </p:nvPr>
        </p:nvSpPr>
        <p:spPr/>
        <p:txBody>
          <a:bodyPr/>
          <a:lstStyle>
            <a:lvl1pPr>
              <a:defRPr>
                <a:latin typeface="Arial" charset="0"/>
                <a:ea typeface="Arial" charset="0"/>
                <a:cs typeface="Arial" charset="0"/>
              </a:defRPr>
            </a:lvl1pPr>
          </a:lstStyle>
          <a:p>
            <a:fld id="{0EB70EE5-6996-EC44-ADB9-94F4BCB5E029}" type="slidenum">
              <a:rPr lang="en-US" smtClean="0"/>
              <a:pPr/>
              <a:t>‹#›</a:t>
            </a:fld>
            <a:endParaRPr lang="en-US"/>
          </a:p>
        </p:txBody>
      </p:sp>
    </p:spTree>
    <p:extLst>
      <p:ext uri="{BB962C8B-B14F-4D97-AF65-F5344CB8AC3E}">
        <p14:creationId xmlns:p14="http://schemas.microsoft.com/office/powerpoint/2010/main" val="579538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charset="0"/>
                <a:ea typeface="Arial" charset="0"/>
                <a:cs typeface="Arial" charset="0"/>
              </a:defRPr>
            </a:lvl1pPr>
          </a:lstStyle>
          <a:p>
            <a:fld id="{EB16DFB1-6DC2-DD4A-8BC4-C41142813E2B}" type="datetime1">
              <a:rPr lang="en-US" smtClean="0"/>
              <a:t>4/4/18</a:t>
            </a:fld>
            <a:endParaRPr lang="en-US"/>
          </a:p>
        </p:txBody>
      </p:sp>
      <p:sp>
        <p:nvSpPr>
          <p:cNvPr id="3" name="Footer Placeholder 2"/>
          <p:cNvSpPr>
            <a:spLocks noGrp="1"/>
          </p:cNvSpPr>
          <p:nvPr>
            <p:ph type="ftr" sz="quarter" idx="11"/>
          </p:nvPr>
        </p:nvSpPr>
        <p:spPr/>
        <p:txBody>
          <a:bodyPr/>
          <a:lstStyle>
            <a:lvl1pPr>
              <a:defRPr>
                <a:latin typeface="Arial" charset="0"/>
                <a:ea typeface="Arial" charset="0"/>
                <a:cs typeface="Arial" charset="0"/>
              </a:defRPr>
            </a:lvl1pPr>
          </a:lstStyle>
          <a:p>
            <a:endParaRPr lang="en-US"/>
          </a:p>
        </p:txBody>
      </p:sp>
      <p:sp>
        <p:nvSpPr>
          <p:cNvPr id="4" name="Slide Number Placeholder 3"/>
          <p:cNvSpPr>
            <a:spLocks noGrp="1"/>
          </p:cNvSpPr>
          <p:nvPr>
            <p:ph type="sldNum" sz="quarter" idx="12"/>
          </p:nvPr>
        </p:nvSpPr>
        <p:spPr>
          <a:xfrm>
            <a:off x="9220200" y="6356349"/>
            <a:ext cx="2743200" cy="365125"/>
          </a:xfrm>
        </p:spPr>
        <p:txBody>
          <a:bodyPr/>
          <a:lstStyle>
            <a:lvl1pPr>
              <a:defRPr>
                <a:latin typeface="Arial" charset="0"/>
                <a:ea typeface="Arial" charset="0"/>
                <a:cs typeface="Arial" charset="0"/>
              </a:defRPr>
            </a:lvl1pPr>
          </a:lstStyle>
          <a:p>
            <a:fld id="{0EB70EE5-6996-EC44-ADB9-94F4BCB5E029}" type="slidenum">
              <a:rPr lang="en-US" smtClean="0"/>
              <a:pPr/>
              <a:t>‹#›</a:t>
            </a:fld>
            <a:endParaRPr lang="en-US"/>
          </a:p>
        </p:txBody>
      </p:sp>
    </p:spTree>
    <p:extLst>
      <p:ext uri="{BB962C8B-B14F-4D97-AF65-F5344CB8AC3E}">
        <p14:creationId xmlns:p14="http://schemas.microsoft.com/office/powerpoint/2010/main" val="1469264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74ADF8-7483-8645-973B-C7FE9E3AA206}" type="datetime1">
              <a:rPr lang="en-US" smtClean="0"/>
              <a:t>4/4/18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B70EE5-6996-EC44-ADB9-94F4BCB5E029}" type="slidenum">
              <a:rPr lang="en-US" smtClean="0"/>
              <a:t>‹#›</a:t>
            </a:fld>
            <a:endParaRPr lang="en-US"/>
          </a:p>
        </p:txBody>
      </p:sp>
    </p:spTree>
    <p:extLst>
      <p:ext uri="{BB962C8B-B14F-4D97-AF65-F5344CB8AC3E}">
        <p14:creationId xmlns:p14="http://schemas.microsoft.com/office/powerpoint/2010/main" val="6179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07AC82-5201-A840-AA7A-1EF9FE8FABB2}" type="datetime1">
              <a:rPr lang="en-US" smtClean="0"/>
              <a:t>4/4/18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B70EE5-6996-EC44-ADB9-94F4BCB5E029}" type="slidenum">
              <a:rPr lang="en-US" smtClean="0"/>
              <a:t>‹#›</a:t>
            </a:fld>
            <a:endParaRPr lang="en-US"/>
          </a:p>
        </p:txBody>
      </p:sp>
    </p:spTree>
    <p:extLst>
      <p:ext uri="{BB962C8B-B14F-4D97-AF65-F5344CB8AC3E}">
        <p14:creationId xmlns:p14="http://schemas.microsoft.com/office/powerpoint/2010/main" val="777826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6936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charset="0"/>
                <a:ea typeface="Arial" charset="0"/>
                <a:cs typeface="Arial" charset="0"/>
              </a:defRPr>
            </a:lvl1pPr>
          </a:lstStyle>
          <a:p>
            <a:fld id="{C885A13D-31AF-8D48-B009-8482180BA8E6}" type="datetime1">
              <a:rPr lang="en-US" smtClean="0"/>
              <a:t>4/4/18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Arial" charset="0"/>
                <a:cs typeface="Arial" charset="0"/>
              </a:defRPr>
            </a:lvl1pPr>
          </a:lstStyle>
          <a:p>
            <a:endParaRPr lang="en-US"/>
          </a:p>
        </p:txBody>
      </p:sp>
      <p:sp>
        <p:nvSpPr>
          <p:cNvPr id="6" name="Slide Number Placeholder 5"/>
          <p:cNvSpPr>
            <a:spLocks noGrp="1"/>
          </p:cNvSpPr>
          <p:nvPr>
            <p:ph type="sldNum" sz="quarter" idx="4"/>
          </p:nvPr>
        </p:nvSpPr>
        <p:spPr>
          <a:xfrm>
            <a:off x="9197622"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charset="0"/>
                <a:ea typeface="Arial" charset="0"/>
                <a:cs typeface="Arial" charset="0"/>
              </a:defRPr>
            </a:lvl1pPr>
          </a:lstStyle>
          <a:p>
            <a:fld id="{0EB70EE5-6996-EC44-ADB9-94F4BCB5E029}" type="slidenum">
              <a:rPr lang="en-US" smtClean="0"/>
              <a:pPr/>
              <a:t>‹#›</a:t>
            </a:fld>
            <a:endParaRPr lang="en-US"/>
          </a:p>
        </p:txBody>
      </p:sp>
    </p:spTree>
    <p:extLst>
      <p:ext uri="{BB962C8B-B14F-4D97-AF65-F5344CB8AC3E}">
        <p14:creationId xmlns:p14="http://schemas.microsoft.com/office/powerpoint/2010/main" val="341142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hdr="0" ftr="0" dt="0"/>
  <p:txStyles>
    <p:titleStyle>
      <a:lvl1pPr algn="l"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0" indent="0" algn="l" defTabSz="914400" rtl="0" eaLnBrk="1" latinLnBrk="0" hangingPunct="1">
        <a:lnSpc>
          <a:spcPct val="90000"/>
        </a:lnSpc>
        <a:spcBef>
          <a:spcPts val="1000"/>
        </a:spcBef>
        <a:buFont typeface="Arial"/>
        <a:buNone/>
        <a:defRPr sz="2800" kern="1200">
          <a:solidFill>
            <a:schemeClr val="tx1"/>
          </a:solidFill>
          <a:latin typeface="Times" pitchFamily="2" charset="0"/>
          <a:ea typeface="Times" pitchFamily="2" charset="0"/>
          <a:cs typeface="Times New Roman" panose="02020603050405020304" pitchFamily="18"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Times" pitchFamily="2" charset="0"/>
          <a:ea typeface="Times" pitchFamily="2" charset="0"/>
          <a:cs typeface="Times New Roman" panose="02020603050405020304" pitchFamily="18" charset="0"/>
        </a:defRPr>
      </a:lvl2pPr>
      <a:lvl3pPr marL="914400" indent="0" algn="l" defTabSz="914400" rtl="0" eaLnBrk="1" latinLnBrk="0" hangingPunct="1">
        <a:lnSpc>
          <a:spcPct val="90000"/>
        </a:lnSpc>
        <a:spcBef>
          <a:spcPts val="500"/>
        </a:spcBef>
        <a:buFont typeface="Arial"/>
        <a:buNone/>
        <a:defRPr sz="2000" kern="1200">
          <a:solidFill>
            <a:schemeClr val="tx1"/>
          </a:solidFill>
          <a:latin typeface="Times" pitchFamily="2" charset="0"/>
          <a:ea typeface="Times" pitchFamily="2" charset="0"/>
          <a:cs typeface="Times New Roman" panose="02020603050405020304" pitchFamily="18" charset="0"/>
        </a:defRPr>
      </a:lvl3pPr>
      <a:lvl4pPr marL="1371600" indent="0" algn="l" defTabSz="914400" rtl="0" eaLnBrk="1" latinLnBrk="0" hangingPunct="1">
        <a:lnSpc>
          <a:spcPct val="90000"/>
        </a:lnSpc>
        <a:spcBef>
          <a:spcPts val="500"/>
        </a:spcBef>
        <a:buFont typeface="Arial"/>
        <a:buNone/>
        <a:defRPr sz="1800" kern="1200">
          <a:solidFill>
            <a:schemeClr val="tx1"/>
          </a:solidFill>
          <a:latin typeface="Times" pitchFamily="2" charset="0"/>
          <a:ea typeface="Times" pitchFamily="2" charset="0"/>
          <a:cs typeface="Times New Roman" panose="02020603050405020304" pitchFamily="18" charset="0"/>
        </a:defRPr>
      </a:lvl4pPr>
      <a:lvl5pPr marL="1828800" indent="0" algn="l" defTabSz="914400" rtl="0" eaLnBrk="1" latinLnBrk="0" hangingPunct="1">
        <a:lnSpc>
          <a:spcPct val="90000"/>
        </a:lnSpc>
        <a:spcBef>
          <a:spcPts val="500"/>
        </a:spcBef>
        <a:buFont typeface="Arial"/>
        <a:buNone/>
        <a:defRPr sz="1800" kern="1200">
          <a:solidFill>
            <a:schemeClr val="tx1"/>
          </a:solidFill>
          <a:latin typeface="Times" pitchFamily="2" charset="0"/>
          <a:ea typeface="Times" pitchFamily="2" charset="0"/>
          <a:cs typeface="Times New Roman" panose="02020603050405020304" pitchFamily="18"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ben-arnold/pairedttest_201804"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nul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6.(null)"/><Relationship Id="rId5" Type="http://schemas.openxmlformats.org/officeDocument/2006/relationships/hyperlink" Target="https://osf.io/wvyn4/" TargetMode="External"/><Relationship Id="rId4" Type="http://schemas.openxmlformats.org/officeDocument/2006/relationships/hyperlink" Target="https://www.ncbi.nlm.nih.gov/pubmed/29396217"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nul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7.(nul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khanacademy.org/math/statistics-probability/significance-tests-one-sample/more-significance-testing-videos/v/hypothesis-testing-and-p-value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nul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nul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9121" y="426633"/>
            <a:ext cx="11296250" cy="2290063"/>
          </a:xfrm>
        </p:spPr>
        <p:txBody>
          <a:bodyPr anchor="ctr">
            <a:normAutofit/>
          </a:bodyPr>
          <a:lstStyle/>
          <a:p>
            <a:pPr algn="l">
              <a:lnSpc>
                <a:spcPct val="100000"/>
              </a:lnSpc>
            </a:pPr>
            <a:r>
              <a:rPr lang="en-US" sz="3200" b="1" dirty="0"/>
              <a:t>The paired </a:t>
            </a:r>
            <a:r>
              <a:rPr lang="en-US" sz="3200" b="1" i="1" dirty="0"/>
              <a:t>t</a:t>
            </a:r>
            <a:r>
              <a:rPr lang="en-US" sz="3200" b="1" dirty="0"/>
              <a:t> test</a:t>
            </a:r>
          </a:p>
        </p:txBody>
      </p:sp>
      <p:sp>
        <p:nvSpPr>
          <p:cNvPr id="3" name="Subtitle 2"/>
          <p:cNvSpPr>
            <a:spLocks noGrp="1"/>
          </p:cNvSpPr>
          <p:nvPr>
            <p:ph type="subTitle" idx="1"/>
          </p:nvPr>
        </p:nvSpPr>
        <p:spPr>
          <a:xfrm>
            <a:off x="634325" y="4538993"/>
            <a:ext cx="6192634" cy="1681522"/>
          </a:xfrm>
        </p:spPr>
        <p:txBody>
          <a:bodyPr>
            <a:noAutofit/>
          </a:bodyPr>
          <a:lstStyle/>
          <a:p>
            <a:pPr algn="l"/>
            <a:r>
              <a:rPr lang="en-US" b="1" dirty="0"/>
              <a:t>Ben Arnold, PhD</a:t>
            </a:r>
          </a:p>
          <a:p>
            <a:pPr algn="l"/>
            <a:r>
              <a:rPr lang="en-US" dirty="0"/>
              <a:t>Division of Epidemiology and Biostatistics</a:t>
            </a:r>
          </a:p>
          <a:p>
            <a:pPr algn="l"/>
            <a:r>
              <a:rPr lang="en-US" dirty="0"/>
              <a:t>University of California, Berkeley</a:t>
            </a:r>
          </a:p>
          <a:p>
            <a:pPr algn="l"/>
            <a:r>
              <a:rPr lang="en-US" dirty="0"/>
              <a:t>April 4, 2018</a:t>
            </a:r>
          </a:p>
        </p:txBody>
      </p:sp>
      <p:sp>
        <p:nvSpPr>
          <p:cNvPr id="4" name="Slide Number Placeholder 3"/>
          <p:cNvSpPr>
            <a:spLocks noGrp="1"/>
          </p:cNvSpPr>
          <p:nvPr>
            <p:ph type="sldNum" sz="quarter" idx="12"/>
          </p:nvPr>
        </p:nvSpPr>
        <p:spPr/>
        <p:txBody>
          <a:bodyPr/>
          <a:lstStyle/>
          <a:p>
            <a:fld id="{B72F9878-DC3D-3245-A427-550AEF118A04}" type="slidenum">
              <a:rPr lang="en-US" smtClean="0"/>
              <a:t>1</a:t>
            </a:fld>
            <a:endParaRPr lang="en-US"/>
          </a:p>
        </p:txBody>
      </p:sp>
      <p:sp>
        <p:nvSpPr>
          <p:cNvPr id="5" name="TextBox 4">
            <a:extLst>
              <a:ext uri="{FF2B5EF4-FFF2-40B4-BE49-F238E27FC236}">
                <a16:creationId xmlns:a16="http://schemas.microsoft.com/office/drawing/2014/main" id="{38F6FBBE-17EB-764C-8DD2-E79216C3AE96}"/>
              </a:ext>
            </a:extLst>
          </p:cNvPr>
          <p:cNvSpPr txBox="1"/>
          <p:nvPr/>
        </p:nvSpPr>
        <p:spPr>
          <a:xfrm>
            <a:off x="614280" y="2248930"/>
            <a:ext cx="5877960" cy="1015663"/>
          </a:xfrm>
          <a:prstGeom prst="rect">
            <a:avLst/>
          </a:prstGeom>
          <a:noFill/>
        </p:spPr>
        <p:txBody>
          <a:bodyPr wrap="square" rtlCol="0">
            <a:spAutoFit/>
          </a:bodyPr>
          <a:lstStyle/>
          <a:p>
            <a:r>
              <a:rPr lang="en-US" sz="2000" dirty="0"/>
              <a:t>These slides and all materials are available through GitHub:</a:t>
            </a:r>
          </a:p>
          <a:p>
            <a:r>
              <a:rPr lang="en-US" sz="2000" dirty="0">
                <a:hlinkClick r:id="rId3"/>
              </a:rPr>
              <a:t>https://github.com/ben-arnold/pairedttest_201804</a:t>
            </a:r>
            <a:r>
              <a:rPr lang="en-US" sz="2000" dirty="0"/>
              <a:t> </a:t>
            </a:r>
          </a:p>
        </p:txBody>
      </p:sp>
      <p:pic>
        <p:nvPicPr>
          <p:cNvPr id="7" name="Picture 6">
            <a:extLst>
              <a:ext uri="{FF2B5EF4-FFF2-40B4-BE49-F238E27FC236}">
                <a16:creationId xmlns:a16="http://schemas.microsoft.com/office/drawing/2014/main" id="{A1ED61C4-03D0-954B-9EE3-F84E77C17A5E}"/>
              </a:ext>
            </a:extLst>
          </p:cNvPr>
          <p:cNvPicPr>
            <a:picLocks noChangeAspect="1"/>
          </p:cNvPicPr>
          <p:nvPr/>
        </p:nvPicPr>
        <p:blipFill>
          <a:blip r:embed="rId4"/>
          <a:stretch>
            <a:fillRect/>
          </a:stretch>
        </p:blipFill>
        <p:spPr>
          <a:xfrm>
            <a:off x="8151951" y="1058935"/>
            <a:ext cx="3553724" cy="4575710"/>
          </a:xfrm>
          <a:prstGeom prst="rect">
            <a:avLst/>
          </a:prstGeom>
        </p:spPr>
      </p:pic>
      <p:sp>
        <p:nvSpPr>
          <p:cNvPr id="8" name="TextBox 7">
            <a:extLst>
              <a:ext uri="{FF2B5EF4-FFF2-40B4-BE49-F238E27FC236}">
                <a16:creationId xmlns:a16="http://schemas.microsoft.com/office/drawing/2014/main" id="{4BBBC80F-C5A9-2245-85AE-2B16177ABA39}"/>
              </a:ext>
            </a:extLst>
          </p:cNvPr>
          <p:cNvSpPr txBox="1"/>
          <p:nvPr/>
        </p:nvSpPr>
        <p:spPr>
          <a:xfrm>
            <a:off x="8151951" y="5694056"/>
            <a:ext cx="3531736" cy="646331"/>
          </a:xfrm>
          <a:prstGeom prst="rect">
            <a:avLst/>
          </a:prstGeom>
          <a:noFill/>
        </p:spPr>
        <p:txBody>
          <a:bodyPr wrap="none" rtlCol="0">
            <a:spAutoFit/>
          </a:bodyPr>
          <a:lstStyle/>
          <a:p>
            <a:pPr algn="ctr"/>
            <a:r>
              <a:rPr lang="en-US" dirty="0"/>
              <a:t>William Sealy </a:t>
            </a:r>
            <a:r>
              <a:rPr lang="en-US" dirty="0" err="1"/>
              <a:t>Gosset</a:t>
            </a:r>
            <a:r>
              <a:rPr lang="en-US" dirty="0"/>
              <a:t> (“Student”)</a:t>
            </a:r>
          </a:p>
          <a:p>
            <a:pPr algn="ctr"/>
            <a:r>
              <a:rPr lang="en-US" dirty="0"/>
              <a:t>1876 - 1937</a:t>
            </a:r>
          </a:p>
        </p:txBody>
      </p:sp>
      <p:sp>
        <p:nvSpPr>
          <p:cNvPr id="9" name="TextBox 8">
            <a:extLst>
              <a:ext uri="{FF2B5EF4-FFF2-40B4-BE49-F238E27FC236}">
                <a16:creationId xmlns:a16="http://schemas.microsoft.com/office/drawing/2014/main" id="{B06A09A3-52BE-7D4F-B615-A74067790EB7}"/>
              </a:ext>
            </a:extLst>
          </p:cNvPr>
          <p:cNvSpPr txBox="1"/>
          <p:nvPr/>
        </p:nvSpPr>
        <p:spPr>
          <a:xfrm rot="16200000">
            <a:off x="9458732" y="3197338"/>
            <a:ext cx="4717958" cy="246221"/>
          </a:xfrm>
          <a:prstGeom prst="rect">
            <a:avLst/>
          </a:prstGeom>
          <a:noFill/>
        </p:spPr>
        <p:txBody>
          <a:bodyPr wrap="none" rtlCol="0">
            <a:spAutoFit/>
          </a:bodyPr>
          <a:lstStyle/>
          <a:p>
            <a:r>
              <a:rPr lang="en-US" sz="1000" dirty="0">
                <a:solidFill>
                  <a:schemeClr val="tx1">
                    <a:lumMod val="50000"/>
                    <a:lumOff val="50000"/>
                  </a:schemeClr>
                </a:solidFill>
              </a:rPr>
              <a:t>https://</a:t>
            </a:r>
            <a:r>
              <a:rPr lang="en-US" sz="1000" dirty="0" err="1">
                <a:solidFill>
                  <a:schemeClr val="tx1">
                    <a:lumMod val="50000"/>
                    <a:lumOff val="50000"/>
                  </a:schemeClr>
                </a:solidFill>
              </a:rPr>
              <a:t>upload.wikimedia.org</a:t>
            </a:r>
            <a:r>
              <a:rPr lang="en-US" sz="1000" dirty="0">
                <a:solidFill>
                  <a:schemeClr val="tx1">
                    <a:lumMod val="50000"/>
                    <a:lumOff val="50000"/>
                  </a:schemeClr>
                </a:solidFill>
              </a:rPr>
              <a:t>/</a:t>
            </a:r>
            <a:r>
              <a:rPr lang="en-US" sz="1000" dirty="0" err="1">
                <a:solidFill>
                  <a:schemeClr val="tx1">
                    <a:lumMod val="50000"/>
                    <a:lumOff val="50000"/>
                  </a:schemeClr>
                </a:solidFill>
              </a:rPr>
              <a:t>wikipedia</a:t>
            </a:r>
            <a:r>
              <a:rPr lang="en-US" sz="1000" dirty="0">
                <a:solidFill>
                  <a:schemeClr val="tx1">
                    <a:lumMod val="50000"/>
                    <a:lumOff val="50000"/>
                  </a:schemeClr>
                </a:solidFill>
              </a:rPr>
              <a:t>/commons/4/42/</a:t>
            </a:r>
            <a:r>
              <a:rPr lang="en-US" sz="1000" dirty="0" err="1">
                <a:solidFill>
                  <a:schemeClr val="tx1">
                    <a:lumMod val="50000"/>
                    <a:lumOff val="50000"/>
                  </a:schemeClr>
                </a:solidFill>
              </a:rPr>
              <a:t>William_Sealy_Gosset.jpg</a:t>
            </a:r>
            <a:endParaRPr lang="en-US" sz="1000" dirty="0">
              <a:solidFill>
                <a:schemeClr val="tx1">
                  <a:lumMod val="50000"/>
                  <a:lumOff val="50000"/>
                </a:schemeClr>
              </a:solidFill>
            </a:endParaRPr>
          </a:p>
        </p:txBody>
      </p:sp>
    </p:spTree>
    <p:extLst>
      <p:ext uri="{BB962C8B-B14F-4D97-AF65-F5344CB8AC3E}">
        <p14:creationId xmlns:p14="http://schemas.microsoft.com/office/powerpoint/2010/main" val="505473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498C4-0DA4-B943-AC47-A78196A7C689}"/>
              </a:ext>
            </a:extLst>
          </p:cNvPr>
          <p:cNvSpPr>
            <a:spLocks noGrp="1"/>
          </p:cNvSpPr>
          <p:nvPr>
            <p:ph type="title"/>
          </p:nvPr>
        </p:nvSpPr>
        <p:spPr/>
        <p:txBody>
          <a:bodyPr/>
          <a:lstStyle/>
          <a:p>
            <a:r>
              <a:rPr lang="en-US" dirty="0"/>
              <a:t>Matched experimental designs (trials)</a:t>
            </a:r>
          </a:p>
        </p:txBody>
      </p:sp>
      <p:sp>
        <p:nvSpPr>
          <p:cNvPr id="3" name="Content Placeholder 2">
            <a:extLst>
              <a:ext uri="{FF2B5EF4-FFF2-40B4-BE49-F238E27FC236}">
                <a16:creationId xmlns:a16="http://schemas.microsoft.com/office/drawing/2014/main" id="{E2BFF8E6-793A-7341-B845-55117EF4079C}"/>
              </a:ext>
            </a:extLst>
          </p:cNvPr>
          <p:cNvSpPr>
            <a:spLocks noGrp="1"/>
          </p:cNvSpPr>
          <p:nvPr>
            <p:ph idx="1"/>
          </p:nvPr>
        </p:nvSpPr>
        <p:spPr>
          <a:xfrm>
            <a:off x="838200" y="1825625"/>
            <a:ext cx="11102622" cy="4351338"/>
          </a:xfrm>
        </p:spPr>
        <p:txBody>
          <a:bodyPr/>
          <a:lstStyle/>
          <a:p>
            <a:r>
              <a:rPr lang="en-US" dirty="0"/>
              <a:t>Matching in the design of a trial will usually help in terms of bias and variance</a:t>
            </a:r>
          </a:p>
          <a:p>
            <a:endParaRPr lang="en-US" dirty="0"/>
          </a:p>
          <a:p>
            <a:r>
              <a:rPr lang="en-US" dirty="0"/>
              <a:t>The main costs of matching in a trial:</a:t>
            </a:r>
          </a:p>
          <a:p>
            <a:pPr marL="457200" indent="-457200">
              <a:buFont typeface="Arial" panose="020B0604020202020204" pitchFamily="34" charset="0"/>
              <a:buChar char="•"/>
            </a:pPr>
            <a:r>
              <a:rPr lang="en-US" dirty="0"/>
              <a:t>Costs of obtaining information used to match units</a:t>
            </a:r>
          </a:p>
          <a:p>
            <a:pPr marL="457200" indent="-457200">
              <a:buFont typeface="Arial" panose="020B0604020202020204" pitchFamily="34" charset="0"/>
              <a:buChar char="•"/>
            </a:pPr>
            <a:r>
              <a:rPr lang="en-US" dirty="0"/>
              <a:t>Reduces the degrees of freedom in the analysis</a:t>
            </a:r>
          </a:p>
          <a:p>
            <a:pPr marL="914400" lvl="1" indent="-457200">
              <a:buFont typeface="Arial" panose="020B0604020202020204" pitchFamily="34" charset="0"/>
              <a:buChar char="•"/>
            </a:pPr>
            <a:r>
              <a:rPr lang="en-US" dirty="0"/>
              <a:t>Loss in degrees of freedom is almost never a problem when the number of pairs is greater than 15</a:t>
            </a:r>
            <a:endParaRPr lang="en-US" i="1" dirty="0"/>
          </a:p>
        </p:txBody>
      </p:sp>
      <p:sp>
        <p:nvSpPr>
          <p:cNvPr id="4" name="Slide Number Placeholder 3">
            <a:extLst>
              <a:ext uri="{FF2B5EF4-FFF2-40B4-BE49-F238E27FC236}">
                <a16:creationId xmlns:a16="http://schemas.microsoft.com/office/drawing/2014/main" id="{2CA6EB4C-6C98-2A4A-A740-005EFE40074A}"/>
              </a:ext>
            </a:extLst>
          </p:cNvPr>
          <p:cNvSpPr>
            <a:spLocks noGrp="1"/>
          </p:cNvSpPr>
          <p:nvPr>
            <p:ph type="sldNum" sz="quarter" idx="12"/>
          </p:nvPr>
        </p:nvSpPr>
        <p:spPr/>
        <p:txBody>
          <a:bodyPr/>
          <a:lstStyle/>
          <a:p>
            <a:fld id="{0EB70EE5-6996-EC44-ADB9-94F4BCB5E029}" type="slidenum">
              <a:rPr lang="en-US" smtClean="0"/>
              <a:pPr/>
              <a:t>10</a:t>
            </a:fld>
            <a:endParaRPr lang="en-US"/>
          </a:p>
        </p:txBody>
      </p:sp>
      <p:sp>
        <p:nvSpPr>
          <p:cNvPr id="5" name="TextBox 4">
            <a:extLst>
              <a:ext uri="{FF2B5EF4-FFF2-40B4-BE49-F238E27FC236}">
                <a16:creationId xmlns:a16="http://schemas.microsoft.com/office/drawing/2014/main" id="{78182797-238D-1042-A232-1C6A3BB9F1B3}"/>
              </a:ext>
            </a:extLst>
          </p:cNvPr>
          <p:cNvSpPr txBox="1"/>
          <p:nvPr/>
        </p:nvSpPr>
        <p:spPr>
          <a:xfrm>
            <a:off x="838200" y="6356350"/>
            <a:ext cx="9485674" cy="369332"/>
          </a:xfrm>
          <a:prstGeom prst="rect">
            <a:avLst/>
          </a:prstGeom>
          <a:noFill/>
        </p:spPr>
        <p:txBody>
          <a:bodyPr wrap="none" rtlCol="0">
            <a:spAutoFit/>
          </a:bodyPr>
          <a:lstStyle/>
          <a:p>
            <a:r>
              <a:rPr lang="en-US" dirty="0">
                <a:latin typeface="Palatino" pitchFamily="2" charset="77"/>
                <a:ea typeface="Palatino" pitchFamily="2" charset="77"/>
              </a:rPr>
              <a:t>Hsu &amp; </a:t>
            </a:r>
            <a:r>
              <a:rPr lang="en-US" dirty="0" err="1">
                <a:latin typeface="Palatino" pitchFamily="2" charset="77"/>
                <a:ea typeface="Palatino" pitchFamily="2" charset="77"/>
              </a:rPr>
              <a:t>Lachenbruch</a:t>
            </a:r>
            <a:r>
              <a:rPr lang="en-US" dirty="0">
                <a:latin typeface="Palatino" pitchFamily="2" charset="77"/>
                <a:ea typeface="Palatino" pitchFamily="2" charset="77"/>
              </a:rPr>
              <a:t>, </a:t>
            </a:r>
            <a:r>
              <a:rPr lang="en-US" i="1" dirty="0">
                <a:latin typeface="Palatino" pitchFamily="2" charset="77"/>
                <a:ea typeface="Palatino" pitchFamily="2" charset="77"/>
              </a:rPr>
              <a:t>Encyclopedia of Biostatistics</a:t>
            </a:r>
            <a:r>
              <a:rPr lang="en-US" dirty="0">
                <a:latin typeface="Palatino" pitchFamily="2" charset="77"/>
                <a:ea typeface="Palatino" pitchFamily="2" charset="77"/>
              </a:rPr>
              <a:t>, 2005, doi:10.1002/0470011815.b2a15112 </a:t>
            </a:r>
          </a:p>
        </p:txBody>
      </p:sp>
    </p:spTree>
    <p:extLst>
      <p:ext uri="{BB962C8B-B14F-4D97-AF65-F5344CB8AC3E}">
        <p14:creationId xmlns:p14="http://schemas.microsoft.com/office/powerpoint/2010/main" val="433938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62171-4A88-0549-A6C8-D6B3A6406383}"/>
              </a:ext>
            </a:extLst>
          </p:cNvPr>
          <p:cNvSpPr>
            <a:spLocks noGrp="1"/>
          </p:cNvSpPr>
          <p:nvPr>
            <p:ph type="title"/>
          </p:nvPr>
        </p:nvSpPr>
        <p:spPr/>
        <p:txBody>
          <a:bodyPr/>
          <a:lstStyle/>
          <a:p>
            <a:r>
              <a:rPr lang="en-US" dirty="0"/>
              <a:t>Geographic pair-matching in field trials</a:t>
            </a:r>
          </a:p>
        </p:txBody>
      </p:sp>
      <p:sp>
        <p:nvSpPr>
          <p:cNvPr id="3" name="Content Placeholder 2">
            <a:extLst>
              <a:ext uri="{FF2B5EF4-FFF2-40B4-BE49-F238E27FC236}">
                <a16:creationId xmlns:a16="http://schemas.microsoft.com/office/drawing/2014/main" id="{937D3690-B98E-9443-B6B6-7A0FC727E7CA}"/>
              </a:ext>
            </a:extLst>
          </p:cNvPr>
          <p:cNvSpPr>
            <a:spLocks noGrp="1"/>
          </p:cNvSpPr>
          <p:nvPr>
            <p:ph idx="1"/>
          </p:nvPr>
        </p:nvSpPr>
        <p:spPr>
          <a:xfrm>
            <a:off x="838200" y="1207698"/>
            <a:ext cx="10515600" cy="5382883"/>
          </a:xfrm>
        </p:spPr>
        <p:txBody>
          <a:bodyPr>
            <a:normAutofit lnSpcReduction="10000"/>
          </a:bodyPr>
          <a:lstStyle/>
          <a:p>
            <a:r>
              <a:rPr lang="en-US" dirty="0"/>
              <a:t>“Place” (where people live) can play an important role in many health outcomes</a:t>
            </a:r>
          </a:p>
          <a:p>
            <a:endParaRPr lang="en-US" dirty="0"/>
          </a:p>
          <a:p>
            <a:r>
              <a:rPr lang="en-US" dirty="0"/>
              <a:t>For field trials that cover large geographic areas, geographic pair matching can be valuable:</a:t>
            </a:r>
          </a:p>
          <a:p>
            <a:endParaRPr lang="en-US" dirty="0"/>
          </a:p>
          <a:p>
            <a:pPr marL="457200" indent="-457200">
              <a:buFont typeface="Arial" panose="020B0604020202020204" pitchFamily="34" charset="0"/>
              <a:buChar char="•"/>
            </a:pPr>
            <a:r>
              <a:rPr lang="en-US" b="1" u="sng" dirty="0"/>
              <a:t>Efficiency</a:t>
            </a:r>
            <a:r>
              <a:rPr lang="en-US" dirty="0"/>
              <a:t>: if the outcome is spatially correlated, matching ensures that treatment comparisons remove variation associated with geography</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b="1" u="sng" dirty="0"/>
              <a:t>Bias control</a:t>
            </a:r>
            <a:r>
              <a:rPr lang="en-US" dirty="0"/>
              <a:t>: e.g., protect against unexpected co-interventions that may influence only one geographic area</a:t>
            </a:r>
          </a:p>
        </p:txBody>
      </p:sp>
      <p:sp>
        <p:nvSpPr>
          <p:cNvPr id="4" name="Slide Number Placeholder 3">
            <a:extLst>
              <a:ext uri="{FF2B5EF4-FFF2-40B4-BE49-F238E27FC236}">
                <a16:creationId xmlns:a16="http://schemas.microsoft.com/office/drawing/2014/main" id="{4F86265A-FC89-1E4C-B656-B17E0F74669F}"/>
              </a:ext>
            </a:extLst>
          </p:cNvPr>
          <p:cNvSpPr>
            <a:spLocks noGrp="1"/>
          </p:cNvSpPr>
          <p:nvPr>
            <p:ph type="sldNum" sz="quarter" idx="12"/>
          </p:nvPr>
        </p:nvSpPr>
        <p:spPr/>
        <p:txBody>
          <a:bodyPr/>
          <a:lstStyle/>
          <a:p>
            <a:fld id="{0EB70EE5-6996-EC44-ADB9-94F4BCB5E029}" type="slidenum">
              <a:rPr lang="en-US" smtClean="0"/>
              <a:pPr/>
              <a:t>11</a:t>
            </a:fld>
            <a:endParaRPr lang="en-US"/>
          </a:p>
        </p:txBody>
      </p:sp>
    </p:spTree>
    <p:extLst>
      <p:ext uri="{BB962C8B-B14F-4D97-AF65-F5344CB8AC3E}">
        <p14:creationId xmlns:p14="http://schemas.microsoft.com/office/powerpoint/2010/main" val="119745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dissolv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EFD73-AE30-3946-9111-FDBB072FCC70}"/>
              </a:ext>
            </a:extLst>
          </p:cNvPr>
          <p:cNvSpPr>
            <a:spLocks noGrp="1"/>
          </p:cNvSpPr>
          <p:nvPr>
            <p:ph type="title"/>
          </p:nvPr>
        </p:nvSpPr>
        <p:spPr/>
        <p:txBody>
          <a:bodyPr/>
          <a:lstStyle/>
          <a:p>
            <a:r>
              <a:rPr lang="en-US" dirty="0"/>
              <a:t>Unmatched randomization</a:t>
            </a:r>
          </a:p>
        </p:txBody>
      </p:sp>
      <p:sp>
        <p:nvSpPr>
          <p:cNvPr id="4" name="Slide Number Placeholder 3">
            <a:extLst>
              <a:ext uri="{FF2B5EF4-FFF2-40B4-BE49-F238E27FC236}">
                <a16:creationId xmlns:a16="http://schemas.microsoft.com/office/drawing/2014/main" id="{E4AE1033-32BA-0645-8069-7D442F43CF86}"/>
              </a:ext>
            </a:extLst>
          </p:cNvPr>
          <p:cNvSpPr>
            <a:spLocks noGrp="1"/>
          </p:cNvSpPr>
          <p:nvPr>
            <p:ph type="sldNum" sz="quarter" idx="12"/>
          </p:nvPr>
        </p:nvSpPr>
        <p:spPr/>
        <p:txBody>
          <a:bodyPr/>
          <a:lstStyle/>
          <a:p>
            <a:fld id="{0EB70EE5-6996-EC44-ADB9-94F4BCB5E029}" type="slidenum">
              <a:rPr lang="en-US" smtClean="0"/>
              <a:pPr/>
              <a:t>12</a:t>
            </a:fld>
            <a:endParaRPr lang="en-US"/>
          </a:p>
        </p:txBody>
      </p:sp>
      <p:sp>
        <p:nvSpPr>
          <p:cNvPr id="6" name="Oval 5">
            <a:extLst>
              <a:ext uri="{FF2B5EF4-FFF2-40B4-BE49-F238E27FC236}">
                <a16:creationId xmlns:a16="http://schemas.microsoft.com/office/drawing/2014/main" id="{058D182A-D67F-1D43-AE50-50FD929F7BE3}"/>
              </a:ext>
            </a:extLst>
          </p:cNvPr>
          <p:cNvSpPr/>
          <p:nvPr/>
        </p:nvSpPr>
        <p:spPr>
          <a:xfrm>
            <a:off x="3447535" y="1940011"/>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080B0F-025E-3F41-8930-98D7AC3971BE}"/>
              </a:ext>
            </a:extLst>
          </p:cNvPr>
          <p:cNvSpPr/>
          <p:nvPr/>
        </p:nvSpPr>
        <p:spPr>
          <a:xfrm>
            <a:off x="3274540" y="2450757"/>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3E58B01-C9B1-8043-8835-D09A46CABD6D}"/>
              </a:ext>
            </a:extLst>
          </p:cNvPr>
          <p:cNvSpPr/>
          <p:nvPr/>
        </p:nvSpPr>
        <p:spPr>
          <a:xfrm>
            <a:off x="5226908" y="2277762"/>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6C87BB6-E093-FD46-9EFA-4E65930070A4}"/>
              </a:ext>
            </a:extLst>
          </p:cNvPr>
          <p:cNvSpPr/>
          <p:nvPr/>
        </p:nvSpPr>
        <p:spPr>
          <a:xfrm>
            <a:off x="5692346" y="1940011"/>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000E19E-B2D5-4D47-8793-2AC681876418}"/>
              </a:ext>
            </a:extLst>
          </p:cNvPr>
          <p:cNvSpPr/>
          <p:nvPr/>
        </p:nvSpPr>
        <p:spPr>
          <a:xfrm>
            <a:off x="5226907" y="3109783"/>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2DC51DB-F4C2-B646-BA63-2807F1CC5A45}"/>
              </a:ext>
            </a:extLst>
          </p:cNvPr>
          <p:cNvSpPr/>
          <p:nvPr/>
        </p:nvSpPr>
        <p:spPr>
          <a:xfrm>
            <a:off x="5729413" y="3286893"/>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6E8D8DE-0D5A-EA48-A0CC-1B094855DCB7}"/>
              </a:ext>
            </a:extLst>
          </p:cNvPr>
          <p:cNvSpPr/>
          <p:nvPr/>
        </p:nvSpPr>
        <p:spPr>
          <a:xfrm>
            <a:off x="6660292" y="2550148"/>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43C6F12-F4DF-3B41-A944-E3E797319C8A}"/>
              </a:ext>
            </a:extLst>
          </p:cNvPr>
          <p:cNvSpPr/>
          <p:nvPr/>
        </p:nvSpPr>
        <p:spPr>
          <a:xfrm>
            <a:off x="6932141" y="3003230"/>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7EBC1B-EFAB-AC4F-9B72-AA1D6F0A0CC6}"/>
              </a:ext>
            </a:extLst>
          </p:cNvPr>
          <p:cNvSpPr/>
          <p:nvPr/>
        </p:nvSpPr>
        <p:spPr>
          <a:xfrm>
            <a:off x="4028301" y="3266300"/>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CA1F399-DCA8-DF47-88CE-722B60F175D7}"/>
              </a:ext>
            </a:extLst>
          </p:cNvPr>
          <p:cNvSpPr/>
          <p:nvPr/>
        </p:nvSpPr>
        <p:spPr>
          <a:xfrm>
            <a:off x="3682312" y="3612289"/>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92D3-AF07-944A-8F85-4A259126D387}"/>
              </a:ext>
            </a:extLst>
          </p:cNvPr>
          <p:cNvSpPr/>
          <p:nvPr/>
        </p:nvSpPr>
        <p:spPr>
          <a:xfrm>
            <a:off x="5053912" y="4168127"/>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C150309-50AD-964F-AEB3-8036E6F06EFC}"/>
              </a:ext>
            </a:extLst>
          </p:cNvPr>
          <p:cNvSpPr/>
          <p:nvPr/>
        </p:nvSpPr>
        <p:spPr>
          <a:xfrm>
            <a:off x="5622322" y="4585432"/>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BF00E04-651E-0A4B-A3E9-C38F8AABE81B}"/>
              </a:ext>
            </a:extLst>
          </p:cNvPr>
          <p:cNvSpPr/>
          <p:nvPr/>
        </p:nvSpPr>
        <p:spPr>
          <a:xfrm>
            <a:off x="6487297" y="3995132"/>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D2A1F09-18EA-8B4D-BEE3-3B643049DF87}"/>
              </a:ext>
            </a:extLst>
          </p:cNvPr>
          <p:cNvSpPr/>
          <p:nvPr/>
        </p:nvSpPr>
        <p:spPr>
          <a:xfrm>
            <a:off x="6771503" y="4377973"/>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E1118FD-9F55-4646-B562-44B198F336BB}"/>
              </a:ext>
            </a:extLst>
          </p:cNvPr>
          <p:cNvSpPr/>
          <p:nvPr/>
        </p:nvSpPr>
        <p:spPr>
          <a:xfrm>
            <a:off x="4133333" y="4251363"/>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A5B19DC-BBD7-8D4B-9F0E-AEED260E1E0D}"/>
              </a:ext>
            </a:extLst>
          </p:cNvPr>
          <p:cNvSpPr/>
          <p:nvPr/>
        </p:nvSpPr>
        <p:spPr>
          <a:xfrm>
            <a:off x="4105528" y="4723962"/>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5AF0775-DD75-6F4C-A112-17D902ED53FF}"/>
              </a:ext>
            </a:extLst>
          </p:cNvPr>
          <p:cNvSpPr/>
          <p:nvPr/>
        </p:nvSpPr>
        <p:spPr>
          <a:xfrm>
            <a:off x="4426804" y="2381272"/>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64EEAA1-6897-7041-BCC3-CF57B6C7AA15}"/>
              </a:ext>
            </a:extLst>
          </p:cNvPr>
          <p:cNvSpPr/>
          <p:nvPr/>
        </p:nvSpPr>
        <p:spPr>
          <a:xfrm>
            <a:off x="4182760" y="1976864"/>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433F6D4-8A1E-3343-A911-70E0A7ECD658}"/>
              </a:ext>
            </a:extLst>
          </p:cNvPr>
          <p:cNvSpPr/>
          <p:nvPr/>
        </p:nvSpPr>
        <p:spPr>
          <a:xfrm>
            <a:off x="5860188" y="2657241"/>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C163F4C-DA57-804A-8781-986479810939}"/>
              </a:ext>
            </a:extLst>
          </p:cNvPr>
          <p:cNvSpPr/>
          <p:nvPr/>
        </p:nvSpPr>
        <p:spPr>
          <a:xfrm>
            <a:off x="6098061" y="2319220"/>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FBDBD56-F206-8349-93F2-5F3548D4A9CE}"/>
              </a:ext>
            </a:extLst>
          </p:cNvPr>
          <p:cNvSpPr/>
          <p:nvPr/>
        </p:nvSpPr>
        <p:spPr>
          <a:xfrm>
            <a:off x="2687589" y="3220453"/>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BD9DE53-B8C8-074E-8CA5-D21A5798EC89}"/>
              </a:ext>
            </a:extLst>
          </p:cNvPr>
          <p:cNvSpPr/>
          <p:nvPr/>
        </p:nvSpPr>
        <p:spPr>
          <a:xfrm>
            <a:off x="2687588" y="3785279"/>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CDAF02F-4E02-DC44-8FE4-DABDDDCAAF84}"/>
              </a:ext>
            </a:extLst>
          </p:cNvPr>
          <p:cNvSpPr/>
          <p:nvPr/>
        </p:nvSpPr>
        <p:spPr>
          <a:xfrm>
            <a:off x="4624508" y="3579118"/>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B83D6E3-10FA-1C45-826A-5AB2B85BA4ED}"/>
              </a:ext>
            </a:extLst>
          </p:cNvPr>
          <p:cNvSpPr/>
          <p:nvPr/>
        </p:nvSpPr>
        <p:spPr>
          <a:xfrm>
            <a:off x="5066268" y="3632882"/>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769E6AA-57D9-A44D-99F1-6301D385D476}"/>
              </a:ext>
            </a:extLst>
          </p:cNvPr>
          <p:cNvSpPr txBox="1"/>
          <p:nvPr/>
        </p:nvSpPr>
        <p:spPr>
          <a:xfrm>
            <a:off x="7661189" y="3941146"/>
            <a:ext cx="2334293" cy="400110"/>
          </a:xfrm>
          <a:prstGeom prst="rect">
            <a:avLst/>
          </a:prstGeom>
          <a:noFill/>
        </p:spPr>
        <p:txBody>
          <a:bodyPr wrap="none" rtlCol="0">
            <a:spAutoFit/>
          </a:bodyPr>
          <a:lstStyle/>
          <a:p>
            <a:r>
              <a:rPr lang="en-US" sz="2000" b="1" dirty="0">
                <a:solidFill>
                  <a:schemeClr val="tx2"/>
                </a:solidFill>
              </a:rPr>
              <a:t>Intervention units</a:t>
            </a:r>
          </a:p>
        </p:txBody>
      </p:sp>
      <p:sp>
        <p:nvSpPr>
          <p:cNvPr id="33" name="TextBox 32">
            <a:extLst>
              <a:ext uri="{FF2B5EF4-FFF2-40B4-BE49-F238E27FC236}">
                <a16:creationId xmlns:a16="http://schemas.microsoft.com/office/drawing/2014/main" id="{589464AF-A0B5-8F4B-BB1B-B0AF194F953A}"/>
              </a:ext>
            </a:extLst>
          </p:cNvPr>
          <p:cNvSpPr txBox="1"/>
          <p:nvPr/>
        </p:nvSpPr>
        <p:spPr>
          <a:xfrm>
            <a:off x="7661188" y="4397297"/>
            <a:ext cx="1624163" cy="400110"/>
          </a:xfrm>
          <a:prstGeom prst="rect">
            <a:avLst/>
          </a:prstGeom>
          <a:noFill/>
        </p:spPr>
        <p:txBody>
          <a:bodyPr wrap="none" rtlCol="0">
            <a:spAutoFit/>
          </a:bodyPr>
          <a:lstStyle/>
          <a:p>
            <a:r>
              <a:rPr lang="en-US" sz="2000" dirty="0"/>
              <a:t>Control units</a:t>
            </a:r>
          </a:p>
        </p:txBody>
      </p:sp>
      <p:cxnSp>
        <p:nvCxnSpPr>
          <p:cNvPr id="35" name="Straight Connector 34">
            <a:extLst>
              <a:ext uri="{FF2B5EF4-FFF2-40B4-BE49-F238E27FC236}">
                <a16:creationId xmlns:a16="http://schemas.microsoft.com/office/drawing/2014/main" id="{33CF9278-AFFE-5440-B9CC-528C39AE479A}"/>
              </a:ext>
            </a:extLst>
          </p:cNvPr>
          <p:cNvCxnSpPr>
            <a:cxnSpLocks/>
            <a:endCxn id="32" idx="1"/>
          </p:cNvCxnSpPr>
          <p:nvPr/>
        </p:nvCxnSpPr>
        <p:spPr>
          <a:xfrm>
            <a:off x="6944497" y="4141201"/>
            <a:ext cx="71669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1E550E4-4548-E840-8242-D780089083D7}"/>
              </a:ext>
            </a:extLst>
          </p:cNvPr>
          <p:cNvCxnSpPr>
            <a:cxnSpLocks/>
          </p:cNvCxnSpPr>
          <p:nvPr/>
        </p:nvCxnSpPr>
        <p:spPr>
          <a:xfrm>
            <a:off x="7257534" y="4569130"/>
            <a:ext cx="40365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AF254E3-5978-E14D-8564-2B0A79EF95C4}"/>
              </a:ext>
            </a:extLst>
          </p:cNvPr>
          <p:cNvSpPr txBox="1"/>
          <p:nvPr/>
        </p:nvSpPr>
        <p:spPr>
          <a:xfrm>
            <a:off x="4004657" y="5888943"/>
            <a:ext cx="1585690" cy="369332"/>
          </a:xfrm>
          <a:prstGeom prst="rect">
            <a:avLst/>
          </a:prstGeom>
          <a:noFill/>
        </p:spPr>
        <p:txBody>
          <a:bodyPr wrap="none" rtlCol="0">
            <a:spAutoFit/>
          </a:bodyPr>
          <a:lstStyle/>
          <a:p>
            <a:r>
              <a:rPr lang="en-US" dirty="0">
                <a:sym typeface="Wingdings" pitchFamily="2" charset="2"/>
              </a:rPr>
              <a:t></a:t>
            </a:r>
            <a:r>
              <a:rPr lang="en-US" dirty="0"/>
              <a:t> Latitude </a:t>
            </a:r>
            <a:r>
              <a:rPr lang="en-US" dirty="0">
                <a:sym typeface="Wingdings" pitchFamily="2" charset="2"/>
              </a:rPr>
              <a:t></a:t>
            </a:r>
            <a:endParaRPr lang="en-US" dirty="0"/>
          </a:p>
        </p:txBody>
      </p:sp>
      <p:sp>
        <p:nvSpPr>
          <p:cNvPr id="40" name="TextBox 39">
            <a:extLst>
              <a:ext uri="{FF2B5EF4-FFF2-40B4-BE49-F238E27FC236}">
                <a16:creationId xmlns:a16="http://schemas.microsoft.com/office/drawing/2014/main" id="{D7FC9C8E-5986-574E-AFB6-34DCA58699F3}"/>
              </a:ext>
            </a:extLst>
          </p:cNvPr>
          <p:cNvSpPr txBox="1"/>
          <p:nvPr/>
        </p:nvSpPr>
        <p:spPr>
          <a:xfrm rot="16200000">
            <a:off x="565044" y="3263550"/>
            <a:ext cx="1778051" cy="369332"/>
          </a:xfrm>
          <a:prstGeom prst="rect">
            <a:avLst/>
          </a:prstGeom>
          <a:noFill/>
        </p:spPr>
        <p:txBody>
          <a:bodyPr wrap="none" rtlCol="0">
            <a:spAutoFit/>
          </a:bodyPr>
          <a:lstStyle/>
          <a:p>
            <a:r>
              <a:rPr lang="en-US" dirty="0">
                <a:sym typeface="Wingdings" pitchFamily="2" charset="2"/>
              </a:rPr>
              <a:t></a:t>
            </a:r>
            <a:r>
              <a:rPr lang="en-US" dirty="0"/>
              <a:t> Longitude </a:t>
            </a:r>
            <a:r>
              <a:rPr lang="en-US" dirty="0">
                <a:sym typeface="Wingdings" pitchFamily="2" charset="2"/>
              </a:rPr>
              <a:t></a:t>
            </a:r>
            <a:endParaRPr lang="en-US" dirty="0"/>
          </a:p>
        </p:txBody>
      </p:sp>
    </p:spTree>
    <p:extLst>
      <p:ext uri="{BB962C8B-B14F-4D97-AF65-F5344CB8AC3E}">
        <p14:creationId xmlns:p14="http://schemas.microsoft.com/office/powerpoint/2010/main" val="2465891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EFD73-AE30-3946-9111-FDBB072FCC70}"/>
              </a:ext>
            </a:extLst>
          </p:cNvPr>
          <p:cNvSpPr>
            <a:spLocks noGrp="1"/>
          </p:cNvSpPr>
          <p:nvPr>
            <p:ph type="title"/>
          </p:nvPr>
        </p:nvSpPr>
        <p:spPr/>
        <p:txBody>
          <a:bodyPr/>
          <a:lstStyle/>
          <a:p>
            <a:r>
              <a:rPr lang="en-US" dirty="0"/>
              <a:t>Geographic pair-matched randomization</a:t>
            </a:r>
          </a:p>
        </p:txBody>
      </p:sp>
      <p:sp>
        <p:nvSpPr>
          <p:cNvPr id="4" name="Slide Number Placeholder 3">
            <a:extLst>
              <a:ext uri="{FF2B5EF4-FFF2-40B4-BE49-F238E27FC236}">
                <a16:creationId xmlns:a16="http://schemas.microsoft.com/office/drawing/2014/main" id="{E4AE1033-32BA-0645-8069-7D442F43CF86}"/>
              </a:ext>
            </a:extLst>
          </p:cNvPr>
          <p:cNvSpPr>
            <a:spLocks noGrp="1"/>
          </p:cNvSpPr>
          <p:nvPr>
            <p:ph type="sldNum" sz="quarter" idx="12"/>
          </p:nvPr>
        </p:nvSpPr>
        <p:spPr/>
        <p:txBody>
          <a:bodyPr/>
          <a:lstStyle/>
          <a:p>
            <a:fld id="{0EB70EE5-6996-EC44-ADB9-94F4BCB5E029}" type="slidenum">
              <a:rPr lang="en-US" smtClean="0"/>
              <a:pPr/>
              <a:t>13</a:t>
            </a:fld>
            <a:endParaRPr lang="en-US"/>
          </a:p>
        </p:txBody>
      </p:sp>
      <p:sp>
        <p:nvSpPr>
          <p:cNvPr id="6" name="Oval 5">
            <a:extLst>
              <a:ext uri="{FF2B5EF4-FFF2-40B4-BE49-F238E27FC236}">
                <a16:creationId xmlns:a16="http://schemas.microsoft.com/office/drawing/2014/main" id="{058D182A-D67F-1D43-AE50-50FD929F7BE3}"/>
              </a:ext>
            </a:extLst>
          </p:cNvPr>
          <p:cNvSpPr/>
          <p:nvPr/>
        </p:nvSpPr>
        <p:spPr>
          <a:xfrm>
            <a:off x="3447535" y="1940011"/>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080B0F-025E-3F41-8930-98D7AC3971BE}"/>
              </a:ext>
            </a:extLst>
          </p:cNvPr>
          <p:cNvSpPr/>
          <p:nvPr/>
        </p:nvSpPr>
        <p:spPr>
          <a:xfrm>
            <a:off x="3274540" y="2450757"/>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3E58B01-C9B1-8043-8835-D09A46CABD6D}"/>
              </a:ext>
            </a:extLst>
          </p:cNvPr>
          <p:cNvSpPr/>
          <p:nvPr/>
        </p:nvSpPr>
        <p:spPr>
          <a:xfrm>
            <a:off x="5226908" y="2277762"/>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6C87BB6-E093-FD46-9EFA-4E65930070A4}"/>
              </a:ext>
            </a:extLst>
          </p:cNvPr>
          <p:cNvSpPr/>
          <p:nvPr/>
        </p:nvSpPr>
        <p:spPr>
          <a:xfrm>
            <a:off x="5692346" y="1940011"/>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000E19E-B2D5-4D47-8793-2AC681876418}"/>
              </a:ext>
            </a:extLst>
          </p:cNvPr>
          <p:cNvSpPr/>
          <p:nvPr/>
        </p:nvSpPr>
        <p:spPr>
          <a:xfrm>
            <a:off x="5226907" y="3109783"/>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2DC51DB-F4C2-B646-BA63-2807F1CC5A45}"/>
              </a:ext>
            </a:extLst>
          </p:cNvPr>
          <p:cNvSpPr/>
          <p:nvPr/>
        </p:nvSpPr>
        <p:spPr>
          <a:xfrm>
            <a:off x="5729413" y="3286893"/>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6E8D8DE-0D5A-EA48-A0CC-1B094855DCB7}"/>
              </a:ext>
            </a:extLst>
          </p:cNvPr>
          <p:cNvSpPr/>
          <p:nvPr/>
        </p:nvSpPr>
        <p:spPr>
          <a:xfrm>
            <a:off x="6660292" y="2550148"/>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43C6F12-F4DF-3B41-A944-E3E797319C8A}"/>
              </a:ext>
            </a:extLst>
          </p:cNvPr>
          <p:cNvSpPr/>
          <p:nvPr/>
        </p:nvSpPr>
        <p:spPr>
          <a:xfrm>
            <a:off x="6932141" y="3003230"/>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7EBC1B-EFAB-AC4F-9B72-AA1D6F0A0CC6}"/>
              </a:ext>
            </a:extLst>
          </p:cNvPr>
          <p:cNvSpPr/>
          <p:nvPr/>
        </p:nvSpPr>
        <p:spPr>
          <a:xfrm>
            <a:off x="4028301" y="3266300"/>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CA1F399-DCA8-DF47-88CE-722B60F175D7}"/>
              </a:ext>
            </a:extLst>
          </p:cNvPr>
          <p:cNvSpPr/>
          <p:nvPr/>
        </p:nvSpPr>
        <p:spPr>
          <a:xfrm>
            <a:off x="3682312" y="3612289"/>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92D3-AF07-944A-8F85-4A259126D387}"/>
              </a:ext>
            </a:extLst>
          </p:cNvPr>
          <p:cNvSpPr/>
          <p:nvPr/>
        </p:nvSpPr>
        <p:spPr>
          <a:xfrm>
            <a:off x="5053912" y="4168127"/>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C150309-50AD-964F-AEB3-8036E6F06EFC}"/>
              </a:ext>
            </a:extLst>
          </p:cNvPr>
          <p:cNvSpPr/>
          <p:nvPr/>
        </p:nvSpPr>
        <p:spPr>
          <a:xfrm>
            <a:off x="5622322" y="4585432"/>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BF00E04-651E-0A4B-A3E9-C38F8AABE81B}"/>
              </a:ext>
            </a:extLst>
          </p:cNvPr>
          <p:cNvSpPr/>
          <p:nvPr/>
        </p:nvSpPr>
        <p:spPr>
          <a:xfrm>
            <a:off x="6487297" y="3995132"/>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D2A1F09-18EA-8B4D-BEE3-3B643049DF87}"/>
              </a:ext>
            </a:extLst>
          </p:cNvPr>
          <p:cNvSpPr/>
          <p:nvPr/>
        </p:nvSpPr>
        <p:spPr>
          <a:xfrm>
            <a:off x="6771503" y="4377973"/>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E1118FD-9F55-4646-B562-44B198F336BB}"/>
              </a:ext>
            </a:extLst>
          </p:cNvPr>
          <p:cNvSpPr/>
          <p:nvPr/>
        </p:nvSpPr>
        <p:spPr>
          <a:xfrm>
            <a:off x="4133333" y="4251363"/>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A5B19DC-BBD7-8D4B-9F0E-AEED260E1E0D}"/>
              </a:ext>
            </a:extLst>
          </p:cNvPr>
          <p:cNvSpPr/>
          <p:nvPr/>
        </p:nvSpPr>
        <p:spPr>
          <a:xfrm>
            <a:off x="4105528" y="4723962"/>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5AF0775-DD75-6F4C-A112-17D902ED53FF}"/>
              </a:ext>
            </a:extLst>
          </p:cNvPr>
          <p:cNvSpPr/>
          <p:nvPr/>
        </p:nvSpPr>
        <p:spPr>
          <a:xfrm>
            <a:off x="4426804" y="2381272"/>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64EEAA1-6897-7041-BCC3-CF57B6C7AA15}"/>
              </a:ext>
            </a:extLst>
          </p:cNvPr>
          <p:cNvSpPr/>
          <p:nvPr/>
        </p:nvSpPr>
        <p:spPr>
          <a:xfrm>
            <a:off x="4182760" y="1976864"/>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433F6D4-8A1E-3343-A911-70E0A7ECD658}"/>
              </a:ext>
            </a:extLst>
          </p:cNvPr>
          <p:cNvSpPr/>
          <p:nvPr/>
        </p:nvSpPr>
        <p:spPr>
          <a:xfrm>
            <a:off x="5860188" y="2657241"/>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C163F4C-DA57-804A-8781-986479810939}"/>
              </a:ext>
            </a:extLst>
          </p:cNvPr>
          <p:cNvSpPr/>
          <p:nvPr/>
        </p:nvSpPr>
        <p:spPr>
          <a:xfrm>
            <a:off x="6098061" y="2319220"/>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FBDBD56-F206-8349-93F2-5F3548D4A9CE}"/>
              </a:ext>
            </a:extLst>
          </p:cNvPr>
          <p:cNvSpPr/>
          <p:nvPr/>
        </p:nvSpPr>
        <p:spPr>
          <a:xfrm>
            <a:off x="2687589" y="3220453"/>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BD9DE53-B8C8-074E-8CA5-D21A5798EC89}"/>
              </a:ext>
            </a:extLst>
          </p:cNvPr>
          <p:cNvSpPr/>
          <p:nvPr/>
        </p:nvSpPr>
        <p:spPr>
          <a:xfrm>
            <a:off x="2687588" y="3785279"/>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CDAF02F-4E02-DC44-8FE4-DABDDDCAAF84}"/>
              </a:ext>
            </a:extLst>
          </p:cNvPr>
          <p:cNvSpPr/>
          <p:nvPr/>
        </p:nvSpPr>
        <p:spPr>
          <a:xfrm>
            <a:off x="4624508" y="3579118"/>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B83D6E3-10FA-1C45-826A-5AB2B85BA4ED}"/>
              </a:ext>
            </a:extLst>
          </p:cNvPr>
          <p:cNvSpPr/>
          <p:nvPr/>
        </p:nvSpPr>
        <p:spPr>
          <a:xfrm>
            <a:off x="5066268" y="3632882"/>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721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EFD73-AE30-3946-9111-FDBB072FCC70}"/>
              </a:ext>
            </a:extLst>
          </p:cNvPr>
          <p:cNvSpPr>
            <a:spLocks noGrp="1"/>
          </p:cNvSpPr>
          <p:nvPr>
            <p:ph type="title"/>
          </p:nvPr>
        </p:nvSpPr>
        <p:spPr/>
        <p:txBody>
          <a:bodyPr/>
          <a:lstStyle/>
          <a:p>
            <a:r>
              <a:rPr lang="en-US" dirty="0"/>
              <a:t>Geographic pair-matched randomization</a:t>
            </a:r>
          </a:p>
        </p:txBody>
      </p:sp>
      <p:sp>
        <p:nvSpPr>
          <p:cNvPr id="4" name="Slide Number Placeholder 3">
            <a:extLst>
              <a:ext uri="{FF2B5EF4-FFF2-40B4-BE49-F238E27FC236}">
                <a16:creationId xmlns:a16="http://schemas.microsoft.com/office/drawing/2014/main" id="{E4AE1033-32BA-0645-8069-7D442F43CF86}"/>
              </a:ext>
            </a:extLst>
          </p:cNvPr>
          <p:cNvSpPr>
            <a:spLocks noGrp="1"/>
          </p:cNvSpPr>
          <p:nvPr>
            <p:ph type="sldNum" sz="quarter" idx="12"/>
          </p:nvPr>
        </p:nvSpPr>
        <p:spPr/>
        <p:txBody>
          <a:bodyPr/>
          <a:lstStyle/>
          <a:p>
            <a:fld id="{0EB70EE5-6996-EC44-ADB9-94F4BCB5E029}" type="slidenum">
              <a:rPr lang="en-US" smtClean="0"/>
              <a:pPr/>
              <a:t>14</a:t>
            </a:fld>
            <a:endParaRPr lang="en-US"/>
          </a:p>
        </p:txBody>
      </p:sp>
      <p:sp>
        <p:nvSpPr>
          <p:cNvPr id="6" name="Oval 5">
            <a:extLst>
              <a:ext uri="{FF2B5EF4-FFF2-40B4-BE49-F238E27FC236}">
                <a16:creationId xmlns:a16="http://schemas.microsoft.com/office/drawing/2014/main" id="{058D182A-D67F-1D43-AE50-50FD929F7BE3}"/>
              </a:ext>
            </a:extLst>
          </p:cNvPr>
          <p:cNvSpPr/>
          <p:nvPr/>
        </p:nvSpPr>
        <p:spPr>
          <a:xfrm>
            <a:off x="3447535" y="1940011"/>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080B0F-025E-3F41-8930-98D7AC3971BE}"/>
              </a:ext>
            </a:extLst>
          </p:cNvPr>
          <p:cNvSpPr/>
          <p:nvPr/>
        </p:nvSpPr>
        <p:spPr>
          <a:xfrm>
            <a:off x="3274540" y="2450757"/>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3E58B01-C9B1-8043-8835-D09A46CABD6D}"/>
              </a:ext>
            </a:extLst>
          </p:cNvPr>
          <p:cNvSpPr/>
          <p:nvPr/>
        </p:nvSpPr>
        <p:spPr>
          <a:xfrm>
            <a:off x="5226908" y="2277762"/>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6C87BB6-E093-FD46-9EFA-4E65930070A4}"/>
              </a:ext>
            </a:extLst>
          </p:cNvPr>
          <p:cNvSpPr/>
          <p:nvPr/>
        </p:nvSpPr>
        <p:spPr>
          <a:xfrm>
            <a:off x="5692346" y="1940011"/>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000E19E-B2D5-4D47-8793-2AC681876418}"/>
              </a:ext>
            </a:extLst>
          </p:cNvPr>
          <p:cNvSpPr/>
          <p:nvPr/>
        </p:nvSpPr>
        <p:spPr>
          <a:xfrm>
            <a:off x="5226907" y="3109783"/>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2DC51DB-F4C2-B646-BA63-2807F1CC5A45}"/>
              </a:ext>
            </a:extLst>
          </p:cNvPr>
          <p:cNvSpPr/>
          <p:nvPr/>
        </p:nvSpPr>
        <p:spPr>
          <a:xfrm>
            <a:off x="5729413" y="3286893"/>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6E8D8DE-0D5A-EA48-A0CC-1B094855DCB7}"/>
              </a:ext>
            </a:extLst>
          </p:cNvPr>
          <p:cNvSpPr/>
          <p:nvPr/>
        </p:nvSpPr>
        <p:spPr>
          <a:xfrm>
            <a:off x="6660292" y="2550148"/>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43C6F12-F4DF-3B41-A944-E3E797319C8A}"/>
              </a:ext>
            </a:extLst>
          </p:cNvPr>
          <p:cNvSpPr/>
          <p:nvPr/>
        </p:nvSpPr>
        <p:spPr>
          <a:xfrm>
            <a:off x="6932141" y="3003230"/>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7EBC1B-EFAB-AC4F-9B72-AA1D6F0A0CC6}"/>
              </a:ext>
            </a:extLst>
          </p:cNvPr>
          <p:cNvSpPr/>
          <p:nvPr/>
        </p:nvSpPr>
        <p:spPr>
          <a:xfrm>
            <a:off x="4028301" y="3266300"/>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CA1F399-DCA8-DF47-88CE-722B60F175D7}"/>
              </a:ext>
            </a:extLst>
          </p:cNvPr>
          <p:cNvSpPr/>
          <p:nvPr/>
        </p:nvSpPr>
        <p:spPr>
          <a:xfrm>
            <a:off x="3682312" y="3612289"/>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92D3-AF07-944A-8F85-4A259126D387}"/>
              </a:ext>
            </a:extLst>
          </p:cNvPr>
          <p:cNvSpPr/>
          <p:nvPr/>
        </p:nvSpPr>
        <p:spPr>
          <a:xfrm>
            <a:off x="5053912" y="4168127"/>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C150309-50AD-964F-AEB3-8036E6F06EFC}"/>
              </a:ext>
            </a:extLst>
          </p:cNvPr>
          <p:cNvSpPr/>
          <p:nvPr/>
        </p:nvSpPr>
        <p:spPr>
          <a:xfrm>
            <a:off x="5622322" y="4585432"/>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BF00E04-651E-0A4B-A3E9-C38F8AABE81B}"/>
              </a:ext>
            </a:extLst>
          </p:cNvPr>
          <p:cNvSpPr/>
          <p:nvPr/>
        </p:nvSpPr>
        <p:spPr>
          <a:xfrm>
            <a:off x="6487297" y="3995132"/>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D2A1F09-18EA-8B4D-BEE3-3B643049DF87}"/>
              </a:ext>
            </a:extLst>
          </p:cNvPr>
          <p:cNvSpPr/>
          <p:nvPr/>
        </p:nvSpPr>
        <p:spPr>
          <a:xfrm>
            <a:off x="6771503" y="4377973"/>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E1118FD-9F55-4646-B562-44B198F336BB}"/>
              </a:ext>
            </a:extLst>
          </p:cNvPr>
          <p:cNvSpPr/>
          <p:nvPr/>
        </p:nvSpPr>
        <p:spPr>
          <a:xfrm>
            <a:off x="4133333" y="4251363"/>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A5B19DC-BBD7-8D4B-9F0E-AEED260E1E0D}"/>
              </a:ext>
            </a:extLst>
          </p:cNvPr>
          <p:cNvSpPr/>
          <p:nvPr/>
        </p:nvSpPr>
        <p:spPr>
          <a:xfrm>
            <a:off x="4105528" y="4723962"/>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5AF0775-DD75-6F4C-A112-17D902ED53FF}"/>
              </a:ext>
            </a:extLst>
          </p:cNvPr>
          <p:cNvSpPr/>
          <p:nvPr/>
        </p:nvSpPr>
        <p:spPr>
          <a:xfrm>
            <a:off x="4426804" y="2381272"/>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64EEAA1-6897-7041-BCC3-CF57B6C7AA15}"/>
              </a:ext>
            </a:extLst>
          </p:cNvPr>
          <p:cNvSpPr/>
          <p:nvPr/>
        </p:nvSpPr>
        <p:spPr>
          <a:xfrm>
            <a:off x="4182760" y="1976864"/>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433F6D4-8A1E-3343-A911-70E0A7ECD658}"/>
              </a:ext>
            </a:extLst>
          </p:cNvPr>
          <p:cNvSpPr/>
          <p:nvPr/>
        </p:nvSpPr>
        <p:spPr>
          <a:xfrm>
            <a:off x="5860188" y="2657241"/>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C163F4C-DA57-804A-8781-986479810939}"/>
              </a:ext>
            </a:extLst>
          </p:cNvPr>
          <p:cNvSpPr/>
          <p:nvPr/>
        </p:nvSpPr>
        <p:spPr>
          <a:xfrm>
            <a:off x="6098061" y="2319220"/>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FBDBD56-F206-8349-93F2-5F3548D4A9CE}"/>
              </a:ext>
            </a:extLst>
          </p:cNvPr>
          <p:cNvSpPr/>
          <p:nvPr/>
        </p:nvSpPr>
        <p:spPr>
          <a:xfrm>
            <a:off x="2687589" y="3220453"/>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BD9DE53-B8C8-074E-8CA5-D21A5798EC89}"/>
              </a:ext>
            </a:extLst>
          </p:cNvPr>
          <p:cNvSpPr/>
          <p:nvPr/>
        </p:nvSpPr>
        <p:spPr>
          <a:xfrm>
            <a:off x="2687588" y="3785279"/>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CDAF02F-4E02-DC44-8FE4-DABDDDCAAF84}"/>
              </a:ext>
            </a:extLst>
          </p:cNvPr>
          <p:cNvSpPr/>
          <p:nvPr/>
        </p:nvSpPr>
        <p:spPr>
          <a:xfrm>
            <a:off x="4624508" y="3579118"/>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B83D6E3-10FA-1C45-826A-5AB2B85BA4ED}"/>
              </a:ext>
            </a:extLst>
          </p:cNvPr>
          <p:cNvSpPr/>
          <p:nvPr/>
        </p:nvSpPr>
        <p:spPr>
          <a:xfrm>
            <a:off x="5066268" y="3632882"/>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A5274ACF-D04E-024F-B8C5-F8F3CCAD8130}"/>
              </a:ext>
            </a:extLst>
          </p:cNvPr>
          <p:cNvSpPr/>
          <p:nvPr/>
        </p:nvSpPr>
        <p:spPr>
          <a:xfrm rot="17387750" flipH="1">
            <a:off x="2917432" y="2090170"/>
            <a:ext cx="1247930"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37">
            <a:extLst>
              <a:ext uri="{FF2B5EF4-FFF2-40B4-BE49-F238E27FC236}">
                <a16:creationId xmlns:a16="http://schemas.microsoft.com/office/drawing/2014/main" id="{638B72D1-3D9D-A242-BE01-50C8842304F1}"/>
              </a:ext>
            </a:extLst>
          </p:cNvPr>
          <p:cNvSpPr/>
          <p:nvPr/>
        </p:nvSpPr>
        <p:spPr>
          <a:xfrm rot="3385359" flipH="1">
            <a:off x="3839534" y="2093875"/>
            <a:ext cx="1247930"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a:extLst>
              <a:ext uri="{FF2B5EF4-FFF2-40B4-BE49-F238E27FC236}">
                <a16:creationId xmlns:a16="http://schemas.microsoft.com/office/drawing/2014/main" id="{3E8D500E-1EA0-9648-A24E-6AB593BDFBA1}"/>
              </a:ext>
            </a:extLst>
          </p:cNvPr>
          <p:cNvSpPr/>
          <p:nvPr/>
        </p:nvSpPr>
        <p:spPr>
          <a:xfrm rot="5400000" flipH="1">
            <a:off x="2236617" y="3419532"/>
            <a:ext cx="1247930"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9">
            <a:extLst>
              <a:ext uri="{FF2B5EF4-FFF2-40B4-BE49-F238E27FC236}">
                <a16:creationId xmlns:a16="http://schemas.microsoft.com/office/drawing/2014/main" id="{157C0CCE-CBC3-304A-A06D-057C281AFC16}"/>
              </a:ext>
            </a:extLst>
          </p:cNvPr>
          <p:cNvSpPr/>
          <p:nvPr/>
        </p:nvSpPr>
        <p:spPr>
          <a:xfrm rot="18590685" flipH="1">
            <a:off x="3426740" y="3346011"/>
            <a:ext cx="1247930"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40">
            <a:extLst>
              <a:ext uri="{FF2B5EF4-FFF2-40B4-BE49-F238E27FC236}">
                <a16:creationId xmlns:a16="http://schemas.microsoft.com/office/drawing/2014/main" id="{79D5E909-5E50-7848-97D6-7150B6034AC2}"/>
              </a:ext>
            </a:extLst>
          </p:cNvPr>
          <p:cNvSpPr/>
          <p:nvPr/>
        </p:nvSpPr>
        <p:spPr>
          <a:xfrm rot="19264856" flipH="1">
            <a:off x="5056392" y="1991115"/>
            <a:ext cx="1247930"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198AA1AC-82E4-FF4B-B05D-03281BE279D8}"/>
              </a:ext>
            </a:extLst>
          </p:cNvPr>
          <p:cNvSpPr/>
          <p:nvPr/>
        </p:nvSpPr>
        <p:spPr>
          <a:xfrm rot="18415770" flipH="1">
            <a:off x="5650934" y="2425888"/>
            <a:ext cx="1039861"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42">
            <a:extLst>
              <a:ext uri="{FF2B5EF4-FFF2-40B4-BE49-F238E27FC236}">
                <a16:creationId xmlns:a16="http://schemas.microsoft.com/office/drawing/2014/main" id="{EA0B91E1-A58D-584E-B5A1-8C2B59CA0F1B}"/>
              </a:ext>
            </a:extLst>
          </p:cNvPr>
          <p:cNvSpPr/>
          <p:nvPr/>
        </p:nvSpPr>
        <p:spPr>
          <a:xfrm rot="1199491" flipH="1">
            <a:off x="5015480" y="3129428"/>
            <a:ext cx="1247930"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43">
            <a:extLst>
              <a:ext uri="{FF2B5EF4-FFF2-40B4-BE49-F238E27FC236}">
                <a16:creationId xmlns:a16="http://schemas.microsoft.com/office/drawing/2014/main" id="{D3EDC4DF-731A-CF45-85AE-4A8208A10FF8}"/>
              </a:ext>
            </a:extLst>
          </p:cNvPr>
          <p:cNvSpPr/>
          <p:nvPr/>
        </p:nvSpPr>
        <p:spPr>
          <a:xfrm rot="3262499" flipH="1">
            <a:off x="6445490" y="2728269"/>
            <a:ext cx="1099475"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44">
            <a:extLst>
              <a:ext uri="{FF2B5EF4-FFF2-40B4-BE49-F238E27FC236}">
                <a16:creationId xmlns:a16="http://schemas.microsoft.com/office/drawing/2014/main" id="{A9E06FC2-C044-B74B-9C0A-CE958F1B8A5E}"/>
              </a:ext>
            </a:extLst>
          </p:cNvPr>
          <p:cNvSpPr/>
          <p:nvPr/>
        </p:nvSpPr>
        <p:spPr>
          <a:xfrm rot="1933594" flipH="1">
            <a:off x="4902590" y="4299834"/>
            <a:ext cx="1247930"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45">
            <a:extLst>
              <a:ext uri="{FF2B5EF4-FFF2-40B4-BE49-F238E27FC236}">
                <a16:creationId xmlns:a16="http://schemas.microsoft.com/office/drawing/2014/main" id="{4B22BDAD-06F3-CC4E-96D2-01DA52B522BE}"/>
              </a:ext>
            </a:extLst>
          </p:cNvPr>
          <p:cNvSpPr/>
          <p:nvPr/>
        </p:nvSpPr>
        <p:spPr>
          <a:xfrm rot="202444" flipH="1">
            <a:off x="4520389" y="3541676"/>
            <a:ext cx="971575"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46">
            <a:extLst>
              <a:ext uri="{FF2B5EF4-FFF2-40B4-BE49-F238E27FC236}">
                <a16:creationId xmlns:a16="http://schemas.microsoft.com/office/drawing/2014/main" id="{E02207D2-7F11-FE46-AC7A-11D92B3A8E04}"/>
              </a:ext>
            </a:extLst>
          </p:cNvPr>
          <p:cNvSpPr/>
          <p:nvPr/>
        </p:nvSpPr>
        <p:spPr>
          <a:xfrm rot="16200000" flipH="1">
            <a:off x="3752110" y="4412218"/>
            <a:ext cx="1074594"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47">
            <a:extLst>
              <a:ext uri="{FF2B5EF4-FFF2-40B4-BE49-F238E27FC236}">
                <a16:creationId xmlns:a16="http://schemas.microsoft.com/office/drawing/2014/main" id="{CC441C0D-A455-C847-BE76-B86E858E2190}"/>
              </a:ext>
            </a:extLst>
          </p:cNvPr>
          <p:cNvSpPr/>
          <p:nvPr/>
        </p:nvSpPr>
        <p:spPr>
          <a:xfrm rot="2929437" flipH="1">
            <a:off x="6290444" y="4122249"/>
            <a:ext cx="1074594"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DFFDF74A-DC84-7941-A54B-33ED78B13857}"/>
              </a:ext>
            </a:extLst>
          </p:cNvPr>
          <p:cNvSpPr txBox="1"/>
          <p:nvPr/>
        </p:nvSpPr>
        <p:spPr>
          <a:xfrm>
            <a:off x="7983342" y="2969772"/>
            <a:ext cx="2751074" cy="707886"/>
          </a:xfrm>
          <a:prstGeom prst="rect">
            <a:avLst/>
          </a:prstGeom>
          <a:noFill/>
        </p:spPr>
        <p:txBody>
          <a:bodyPr wrap="none" rtlCol="0">
            <a:spAutoFit/>
          </a:bodyPr>
          <a:lstStyle/>
          <a:p>
            <a:r>
              <a:rPr lang="en-US" sz="2000" dirty="0"/>
              <a:t>Identify pairs for </a:t>
            </a:r>
          </a:p>
          <a:p>
            <a:r>
              <a:rPr lang="en-US" sz="2000" dirty="0"/>
              <a:t>blocked randomization</a:t>
            </a:r>
          </a:p>
        </p:txBody>
      </p:sp>
      <p:cxnSp>
        <p:nvCxnSpPr>
          <p:cNvPr id="50" name="Straight Connector 49">
            <a:extLst>
              <a:ext uri="{FF2B5EF4-FFF2-40B4-BE49-F238E27FC236}">
                <a16:creationId xmlns:a16="http://schemas.microsoft.com/office/drawing/2014/main" id="{30F303D7-6FD7-9B48-9154-D17C44EAFA5F}"/>
              </a:ext>
            </a:extLst>
          </p:cNvPr>
          <p:cNvCxnSpPr>
            <a:cxnSpLocks/>
          </p:cNvCxnSpPr>
          <p:nvPr/>
        </p:nvCxnSpPr>
        <p:spPr>
          <a:xfrm>
            <a:off x="7579688" y="3141605"/>
            <a:ext cx="40365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4684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EFD73-AE30-3946-9111-FDBB072FCC70}"/>
              </a:ext>
            </a:extLst>
          </p:cNvPr>
          <p:cNvSpPr>
            <a:spLocks noGrp="1"/>
          </p:cNvSpPr>
          <p:nvPr>
            <p:ph type="title"/>
          </p:nvPr>
        </p:nvSpPr>
        <p:spPr/>
        <p:txBody>
          <a:bodyPr/>
          <a:lstStyle/>
          <a:p>
            <a:r>
              <a:rPr lang="en-US" dirty="0"/>
              <a:t>Geographic pair-matched randomization</a:t>
            </a:r>
          </a:p>
        </p:txBody>
      </p:sp>
      <p:sp>
        <p:nvSpPr>
          <p:cNvPr id="53" name="Content Placeholder 52">
            <a:extLst>
              <a:ext uri="{FF2B5EF4-FFF2-40B4-BE49-F238E27FC236}">
                <a16:creationId xmlns:a16="http://schemas.microsoft.com/office/drawing/2014/main" id="{333AE958-329D-FD4F-A825-9CCB6954AE92}"/>
              </a:ext>
            </a:extLst>
          </p:cNvPr>
          <p:cNvSpPr>
            <a:spLocks noGrp="1"/>
          </p:cNvSpPr>
          <p:nvPr>
            <p:ph idx="1"/>
          </p:nvPr>
        </p:nvSpPr>
        <p:spPr>
          <a:xfrm>
            <a:off x="838200" y="5405953"/>
            <a:ext cx="10515600" cy="1231016"/>
          </a:xfrm>
        </p:spPr>
        <p:txBody>
          <a:bodyPr/>
          <a:lstStyle/>
          <a:p>
            <a:r>
              <a:rPr lang="en-US" dirty="0"/>
              <a:t>Each pair now represents a replicated experiment, controlling for any effects of geography.</a:t>
            </a:r>
          </a:p>
        </p:txBody>
      </p:sp>
      <p:sp>
        <p:nvSpPr>
          <p:cNvPr id="4" name="Slide Number Placeholder 3">
            <a:extLst>
              <a:ext uri="{FF2B5EF4-FFF2-40B4-BE49-F238E27FC236}">
                <a16:creationId xmlns:a16="http://schemas.microsoft.com/office/drawing/2014/main" id="{E4AE1033-32BA-0645-8069-7D442F43CF86}"/>
              </a:ext>
            </a:extLst>
          </p:cNvPr>
          <p:cNvSpPr>
            <a:spLocks noGrp="1"/>
          </p:cNvSpPr>
          <p:nvPr>
            <p:ph type="sldNum" sz="quarter" idx="12"/>
          </p:nvPr>
        </p:nvSpPr>
        <p:spPr/>
        <p:txBody>
          <a:bodyPr/>
          <a:lstStyle/>
          <a:p>
            <a:fld id="{0EB70EE5-6996-EC44-ADB9-94F4BCB5E029}" type="slidenum">
              <a:rPr lang="en-US" smtClean="0"/>
              <a:pPr/>
              <a:t>15</a:t>
            </a:fld>
            <a:endParaRPr lang="en-US"/>
          </a:p>
        </p:txBody>
      </p:sp>
      <p:sp>
        <p:nvSpPr>
          <p:cNvPr id="6" name="Oval 5">
            <a:extLst>
              <a:ext uri="{FF2B5EF4-FFF2-40B4-BE49-F238E27FC236}">
                <a16:creationId xmlns:a16="http://schemas.microsoft.com/office/drawing/2014/main" id="{058D182A-D67F-1D43-AE50-50FD929F7BE3}"/>
              </a:ext>
            </a:extLst>
          </p:cNvPr>
          <p:cNvSpPr/>
          <p:nvPr/>
        </p:nvSpPr>
        <p:spPr>
          <a:xfrm>
            <a:off x="3447535" y="1940011"/>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080B0F-025E-3F41-8930-98D7AC3971BE}"/>
              </a:ext>
            </a:extLst>
          </p:cNvPr>
          <p:cNvSpPr/>
          <p:nvPr/>
        </p:nvSpPr>
        <p:spPr>
          <a:xfrm>
            <a:off x="3274540" y="2450757"/>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3E58B01-C9B1-8043-8835-D09A46CABD6D}"/>
              </a:ext>
            </a:extLst>
          </p:cNvPr>
          <p:cNvSpPr/>
          <p:nvPr/>
        </p:nvSpPr>
        <p:spPr>
          <a:xfrm>
            <a:off x="5226908" y="2277762"/>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6C87BB6-E093-FD46-9EFA-4E65930070A4}"/>
              </a:ext>
            </a:extLst>
          </p:cNvPr>
          <p:cNvSpPr/>
          <p:nvPr/>
        </p:nvSpPr>
        <p:spPr>
          <a:xfrm>
            <a:off x="5692346" y="1940011"/>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000E19E-B2D5-4D47-8793-2AC681876418}"/>
              </a:ext>
            </a:extLst>
          </p:cNvPr>
          <p:cNvSpPr/>
          <p:nvPr/>
        </p:nvSpPr>
        <p:spPr>
          <a:xfrm>
            <a:off x="5226907" y="3109783"/>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2DC51DB-F4C2-B646-BA63-2807F1CC5A45}"/>
              </a:ext>
            </a:extLst>
          </p:cNvPr>
          <p:cNvSpPr/>
          <p:nvPr/>
        </p:nvSpPr>
        <p:spPr>
          <a:xfrm>
            <a:off x="5729413" y="3286893"/>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6E8D8DE-0D5A-EA48-A0CC-1B094855DCB7}"/>
              </a:ext>
            </a:extLst>
          </p:cNvPr>
          <p:cNvSpPr/>
          <p:nvPr/>
        </p:nvSpPr>
        <p:spPr>
          <a:xfrm>
            <a:off x="6660292" y="2550148"/>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43C6F12-F4DF-3B41-A944-E3E797319C8A}"/>
              </a:ext>
            </a:extLst>
          </p:cNvPr>
          <p:cNvSpPr/>
          <p:nvPr/>
        </p:nvSpPr>
        <p:spPr>
          <a:xfrm>
            <a:off x="6932141" y="3003230"/>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7EBC1B-EFAB-AC4F-9B72-AA1D6F0A0CC6}"/>
              </a:ext>
            </a:extLst>
          </p:cNvPr>
          <p:cNvSpPr/>
          <p:nvPr/>
        </p:nvSpPr>
        <p:spPr>
          <a:xfrm>
            <a:off x="4028301" y="3266300"/>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CA1F399-DCA8-DF47-88CE-722B60F175D7}"/>
              </a:ext>
            </a:extLst>
          </p:cNvPr>
          <p:cNvSpPr/>
          <p:nvPr/>
        </p:nvSpPr>
        <p:spPr>
          <a:xfrm>
            <a:off x="3682312" y="3612289"/>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92D3-AF07-944A-8F85-4A259126D387}"/>
              </a:ext>
            </a:extLst>
          </p:cNvPr>
          <p:cNvSpPr/>
          <p:nvPr/>
        </p:nvSpPr>
        <p:spPr>
          <a:xfrm>
            <a:off x="5053912" y="4168127"/>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C150309-50AD-964F-AEB3-8036E6F06EFC}"/>
              </a:ext>
            </a:extLst>
          </p:cNvPr>
          <p:cNvSpPr/>
          <p:nvPr/>
        </p:nvSpPr>
        <p:spPr>
          <a:xfrm>
            <a:off x="5622322" y="4585432"/>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BF00E04-651E-0A4B-A3E9-C38F8AABE81B}"/>
              </a:ext>
            </a:extLst>
          </p:cNvPr>
          <p:cNvSpPr/>
          <p:nvPr/>
        </p:nvSpPr>
        <p:spPr>
          <a:xfrm>
            <a:off x="6487297" y="3995132"/>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D2A1F09-18EA-8B4D-BEE3-3B643049DF87}"/>
              </a:ext>
            </a:extLst>
          </p:cNvPr>
          <p:cNvSpPr/>
          <p:nvPr/>
        </p:nvSpPr>
        <p:spPr>
          <a:xfrm>
            <a:off x="6771503" y="4377973"/>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E1118FD-9F55-4646-B562-44B198F336BB}"/>
              </a:ext>
            </a:extLst>
          </p:cNvPr>
          <p:cNvSpPr/>
          <p:nvPr/>
        </p:nvSpPr>
        <p:spPr>
          <a:xfrm>
            <a:off x="4133333" y="4251363"/>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A5B19DC-BBD7-8D4B-9F0E-AEED260E1E0D}"/>
              </a:ext>
            </a:extLst>
          </p:cNvPr>
          <p:cNvSpPr/>
          <p:nvPr/>
        </p:nvSpPr>
        <p:spPr>
          <a:xfrm>
            <a:off x="4105528" y="4723962"/>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5AF0775-DD75-6F4C-A112-17D902ED53FF}"/>
              </a:ext>
            </a:extLst>
          </p:cNvPr>
          <p:cNvSpPr/>
          <p:nvPr/>
        </p:nvSpPr>
        <p:spPr>
          <a:xfrm>
            <a:off x="4426804" y="2381272"/>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64EEAA1-6897-7041-BCC3-CF57B6C7AA15}"/>
              </a:ext>
            </a:extLst>
          </p:cNvPr>
          <p:cNvSpPr/>
          <p:nvPr/>
        </p:nvSpPr>
        <p:spPr>
          <a:xfrm>
            <a:off x="4182760" y="1976864"/>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433F6D4-8A1E-3343-A911-70E0A7ECD658}"/>
              </a:ext>
            </a:extLst>
          </p:cNvPr>
          <p:cNvSpPr/>
          <p:nvPr/>
        </p:nvSpPr>
        <p:spPr>
          <a:xfrm>
            <a:off x="5860188" y="2657241"/>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C163F4C-DA57-804A-8781-986479810939}"/>
              </a:ext>
            </a:extLst>
          </p:cNvPr>
          <p:cNvSpPr/>
          <p:nvPr/>
        </p:nvSpPr>
        <p:spPr>
          <a:xfrm>
            <a:off x="6098061" y="2319220"/>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FBDBD56-F206-8349-93F2-5F3548D4A9CE}"/>
              </a:ext>
            </a:extLst>
          </p:cNvPr>
          <p:cNvSpPr/>
          <p:nvPr/>
        </p:nvSpPr>
        <p:spPr>
          <a:xfrm>
            <a:off x="2687589" y="3220453"/>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BD9DE53-B8C8-074E-8CA5-D21A5798EC89}"/>
              </a:ext>
            </a:extLst>
          </p:cNvPr>
          <p:cNvSpPr/>
          <p:nvPr/>
        </p:nvSpPr>
        <p:spPr>
          <a:xfrm>
            <a:off x="2687588" y="3785279"/>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CDAF02F-4E02-DC44-8FE4-DABDDDCAAF84}"/>
              </a:ext>
            </a:extLst>
          </p:cNvPr>
          <p:cNvSpPr/>
          <p:nvPr/>
        </p:nvSpPr>
        <p:spPr>
          <a:xfrm>
            <a:off x="4624508" y="3579118"/>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B83D6E3-10FA-1C45-826A-5AB2B85BA4ED}"/>
              </a:ext>
            </a:extLst>
          </p:cNvPr>
          <p:cNvSpPr/>
          <p:nvPr/>
        </p:nvSpPr>
        <p:spPr>
          <a:xfrm>
            <a:off x="5066268" y="3632882"/>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A5274ACF-D04E-024F-B8C5-F8F3CCAD8130}"/>
              </a:ext>
            </a:extLst>
          </p:cNvPr>
          <p:cNvSpPr/>
          <p:nvPr/>
        </p:nvSpPr>
        <p:spPr>
          <a:xfrm rot="17387750" flipH="1">
            <a:off x="2917432" y="2090170"/>
            <a:ext cx="1247930"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37">
            <a:extLst>
              <a:ext uri="{FF2B5EF4-FFF2-40B4-BE49-F238E27FC236}">
                <a16:creationId xmlns:a16="http://schemas.microsoft.com/office/drawing/2014/main" id="{638B72D1-3D9D-A242-BE01-50C8842304F1}"/>
              </a:ext>
            </a:extLst>
          </p:cNvPr>
          <p:cNvSpPr/>
          <p:nvPr/>
        </p:nvSpPr>
        <p:spPr>
          <a:xfrm rot="3385359" flipH="1">
            <a:off x="3839534" y="2093875"/>
            <a:ext cx="1247930"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a:extLst>
              <a:ext uri="{FF2B5EF4-FFF2-40B4-BE49-F238E27FC236}">
                <a16:creationId xmlns:a16="http://schemas.microsoft.com/office/drawing/2014/main" id="{3E8D500E-1EA0-9648-A24E-6AB593BDFBA1}"/>
              </a:ext>
            </a:extLst>
          </p:cNvPr>
          <p:cNvSpPr/>
          <p:nvPr/>
        </p:nvSpPr>
        <p:spPr>
          <a:xfrm rot="5400000" flipH="1">
            <a:off x="2236617" y="3419532"/>
            <a:ext cx="1247930"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9">
            <a:extLst>
              <a:ext uri="{FF2B5EF4-FFF2-40B4-BE49-F238E27FC236}">
                <a16:creationId xmlns:a16="http://schemas.microsoft.com/office/drawing/2014/main" id="{157C0CCE-CBC3-304A-A06D-057C281AFC16}"/>
              </a:ext>
            </a:extLst>
          </p:cNvPr>
          <p:cNvSpPr/>
          <p:nvPr/>
        </p:nvSpPr>
        <p:spPr>
          <a:xfrm rot="18590685" flipH="1">
            <a:off x="3426740" y="3346011"/>
            <a:ext cx="1247930"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40">
            <a:extLst>
              <a:ext uri="{FF2B5EF4-FFF2-40B4-BE49-F238E27FC236}">
                <a16:creationId xmlns:a16="http://schemas.microsoft.com/office/drawing/2014/main" id="{79D5E909-5E50-7848-97D6-7150B6034AC2}"/>
              </a:ext>
            </a:extLst>
          </p:cNvPr>
          <p:cNvSpPr/>
          <p:nvPr/>
        </p:nvSpPr>
        <p:spPr>
          <a:xfrm rot="19264856" flipH="1">
            <a:off x="5056392" y="1991115"/>
            <a:ext cx="1247930"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198AA1AC-82E4-FF4B-B05D-03281BE279D8}"/>
              </a:ext>
            </a:extLst>
          </p:cNvPr>
          <p:cNvSpPr/>
          <p:nvPr/>
        </p:nvSpPr>
        <p:spPr>
          <a:xfrm rot="18415770" flipH="1">
            <a:off x="5650934" y="2425888"/>
            <a:ext cx="1039861"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42">
            <a:extLst>
              <a:ext uri="{FF2B5EF4-FFF2-40B4-BE49-F238E27FC236}">
                <a16:creationId xmlns:a16="http://schemas.microsoft.com/office/drawing/2014/main" id="{EA0B91E1-A58D-584E-B5A1-8C2B59CA0F1B}"/>
              </a:ext>
            </a:extLst>
          </p:cNvPr>
          <p:cNvSpPr/>
          <p:nvPr/>
        </p:nvSpPr>
        <p:spPr>
          <a:xfrm rot="1199491" flipH="1">
            <a:off x="5015480" y="3129428"/>
            <a:ext cx="1247930"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43">
            <a:extLst>
              <a:ext uri="{FF2B5EF4-FFF2-40B4-BE49-F238E27FC236}">
                <a16:creationId xmlns:a16="http://schemas.microsoft.com/office/drawing/2014/main" id="{D3EDC4DF-731A-CF45-85AE-4A8208A10FF8}"/>
              </a:ext>
            </a:extLst>
          </p:cNvPr>
          <p:cNvSpPr/>
          <p:nvPr/>
        </p:nvSpPr>
        <p:spPr>
          <a:xfrm rot="3262499" flipH="1">
            <a:off x="6445490" y="2728269"/>
            <a:ext cx="1099475"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44">
            <a:extLst>
              <a:ext uri="{FF2B5EF4-FFF2-40B4-BE49-F238E27FC236}">
                <a16:creationId xmlns:a16="http://schemas.microsoft.com/office/drawing/2014/main" id="{A9E06FC2-C044-B74B-9C0A-CE958F1B8A5E}"/>
              </a:ext>
            </a:extLst>
          </p:cNvPr>
          <p:cNvSpPr/>
          <p:nvPr/>
        </p:nvSpPr>
        <p:spPr>
          <a:xfrm rot="1933594" flipH="1">
            <a:off x="4902590" y="4299834"/>
            <a:ext cx="1247930"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45">
            <a:extLst>
              <a:ext uri="{FF2B5EF4-FFF2-40B4-BE49-F238E27FC236}">
                <a16:creationId xmlns:a16="http://schemas.microsoft.com/office/drawing/2014/main" id="{4B22BDAD-06F3-CC4E-96D2-01DA52B522BE}"/>
              </a:ext>
            </a:extLst>
          </p:cNvPr>
          <p:cNvSpPr/>
          <p:nvPr/>
        </p:nvSpPr>
        <p:spPr>
          <a:xfrm rot="202444" flipH="1">
            <a:off x="4520389" y="3541676"/>
            <a:ext cx="971575"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46">
            <a:extLst>
              <a:ext uri="{FF2B5EF4-FFF2-40B4-BE49-F238E27FC236}">
                <a16:creationId xmlns:a16="http://schemas.microsoft.com/office/drawing/2014/main" id="{E02207D2-7F11-FE46-AC7A-11D92B3A8E04}"/>
              </a:ext>
            </a:extLst>
          </p:cNvPr>
          <p:cNvSpPr/>
          <p:nvPr/>
        </p:nvSpPr>
        <p:spPr>
          <a:xfrm rot="16200000" flipH="1">
            <a:off x="3752110" y="4412218"/>
            <a:ext cx="1074594"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47">
            <a:extLst>
              <a:ext uri="{FF2B5EF4-FFF2-40B4-BE49-F238E27FC236}">
                <a16:creationId xmlns:a16="http://schemas.microsoft.com/office/drawing/2014/main" id="{CC441C0D-A455-C847-BE76-B86E858E2190}"/>
              </a:ext>
            </a:extLst>
          </p:cNvPr>
          <p:cNvSpPr/>
          <p:nvPr/>
        </p:nvSpPr>
        <p:spPr>
          <a:xfrm rot="2929437" flipH="1">
            <a:off x="6290444" y="4122249"/>
            <a:ext cx="1074594"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C71FE362-A4B7-1542-9195-730F06E44831}"/>
              </a:ext>
            </a:extLst>
          </p:cNvPr>
          <p:cNvSpPr txBox="1"/>
          <p:nvPr/>
        </p:nvSpPr>
        <p:spPr>
          <a:xfrm>
            <a:off x="7983342" y="2969772"/>
            <a:ext cx="2977097" cy="707886"/>
          </a:xfrm>
          <a:prstGeom prst="rect">
            <a:avLst/>
          </a:prstGeom>
          <a:noFill/>
        </p:spPr>
        <p:txBody>
          <a:bodyPr wrap="none" rtlCol="0">
            <a:spAutoFit/>
          </a:bodyPr>
          <a:lstStyle/>
          <a:p>
            <a:r>
              <a:rPr lang="en-US" sz="2000" dirty="0"/>
              <a:t>Allocate treatment within</a:t>
            </a:r>
          </a:p>
          <a:p>
            <a:r>
              <a:rPr lang="en-US" sz="2000" dirty="0"/>
              <a:t>each matched pair</a:t>
            </a:r>
          </a:p>
        </p:txBody>
      </p:sp>
      <p:cxnSp>
        <p:nvCxnSpPr>
          <p:cNvPr id="52" name="Straight Connector 51">
            <a:extLst>
              <a:ext uri="{FF2B5EF4-FFF2-40B4-BE49-F238E27FC236}">
                <a16:creationId xmlns:a16="http://schemas.microsoft.com/office/drawing/2014/main" id="{8072847D-1F72-FC4E-89E1-7D6B7BDEC264}"/>
              </a:ext>
            </a:extLst>
          </p:cNvPr>
          <p:cNvCxnSpPr>
            <a:cxnSpLocks/>
          </p:cNvCxnSpPr>
          <p:nvPr/>
        </p:nvCxnSpPr>
        <p:spPr>
          <a:xfrm>
            <a:off x="7579688" y="3141605"/>
            <a:ext cx="40365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8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dissolve">
                                      <p:cBhvr>
                                        <p:cTn id="7" dur="500"/>
                                        <p:tgtEl>
                                          <p:spTgt spid="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CA00-7E02-FB47-8BAC-610D7E9677D2}"/>
              </a:ext>
            </a:extLst>
          </p:cNvPr>
          <p:cNvSpPr>
            <a:spLocks noGrp="1"/>
          </p:cNvSpPr>
          <p:nvPr>
            <p:ph type="title"/>
          </p:nvPr>
        </p:nvSpPr>
        <p:spPr/>
        <p:txBody>
          <a:bodyPr/>
          <a:lstStyle/>
          <a:p>
            <a:r>
              <a:rPr lang="en-US" dirty="0"/>
              <a:t>WASH Benefits Bangladesh Trial</a:t>
            </a:r>
          </a:p>
        </p:txBody>
      </p:sp>
      <p:sp>
        <p:nvSpPr>
          <p:cNvPr id="4" name="Slide Number Placeholder 3">
            <a:extLst>
              <a:ext uri="{FF2B5EF4-FFF2-40B4-BE49-F238E27FC236}">
                <a16:creationId xmlns:a16="http://schemas.microsoft.com/office/drawing/2014/main" id="{F5B3DA68-A20C-794D-AA07-3F6ED1D9BA77}"/>
              </a:ext>
            </a:extLst>
          </p:cNvPr>
          <p:cNvSpPr>
            <a:spLocks noGrp="1"/>
          </p:cNvSpPr>
          <p:nvPr>
            <p:ph type="sldNum" sz="quarter" idx="12"/>
          </p:nvPr>
        </p:nvSpPr>
        <p:spPr/>
        <p:txBody>
          <a:bodyPr/>
          <a:lstStyle/>
          <a:p>
            <a:fld id="{0EB70EE5-6996-EC44-ADB9-94F4BCB5E029}" type="slidenum">
              <a:rPr lang="en-US" smtClean="0"/>
              <a:pPr/>
              <a:t>16</a:t>
            </a:fld>
            <a:endParaRPr lang="en-US"/>
          </a:p>
        </p:txBody>
      </p:sp>
      <p:pic>
        <p:nvPicPr>
          <p:cNvPr id="6" name="Picture 5">
            <a:extLst>
              <a:ext uri="{FF2B5EF4-FFF2-40B4-BE49-F238E27FC236}">
                <a16:creationId xmlns:a16="http://schemas.microsoft.com/office/drawing/2014/main" id="{9265CC01-31D7-1D46-9DF6-AFA9331ED661}"/>
              </a:ext>
            </a:extLst>
          </p:cNvPr>
          <p:cNvPicPr>
            <a:picLocks noChangeAspect="1"/>
          </p:cNvPicPr>
          <p:nvPr/>
        </p:nvPicPr>
        <p:blipFill>
          <a:blip r:embed="rId3"/>
          <a:stretch>
            <a:fillRect/>
          </a:stretch>
        </p:blipFill>
        <p:spPr>
          <a:xfrm>
            <a:off x="344424" y="1058780"/>
            <a:ext cx="9732264" cy="2576187"/>
          </a:xfrm>
          <a:prstGeom prst="rect">
            <a:avLst/>
          </a:prstGeom>
        </p:spPr>
      </p:pic>
      <p:sp>
        <p:nvSpPr>
          <p:cNvPr id="7" name="TextBox 6">
            <a:extLst>
              <a:ext uri="{FF2B5EF4-FFF2-40B4-BE49-F238E27FC236}">
                <a16:creationId xmlns:a16="http://schemas.microsoft.com/office/drawing/2014/main" id="{083682FC-0F9D-CB42-934D-EC9A7129CD01}"/>
              </a:ext>
            </a:extLst>
          </p:cNvPr>
          <p:cNvSpPr txBox="1"/>
          <p:nvPr/>
        </p:nvSpPr>
        <p:spPr>
          <a:xfrm>
            <a:off x="475982" y="4652829"/>
            <a:ext cx="6725559" cy="1200329"/>
          </a:xfrm>
          <a:prstGeom prst="rect">
            <a:avLst/>
          </a:prstGeom>
          <a:noFill/>
        </p:spPr>
        <p:txBody>
          <a:bodyPr wrap="none" rtlCol="0">
            <a:spAutoFit/>
          </a:bodyPr>
          <a:lstStyle/>
          <a:p>
            <a:r>
              <a:rPr lang="en-US" sz="2400" i="1" dirty="0">
                <a:latin typeface="Palatino" pitchFamily="2" charset="77"/>
                <a:ea typeface="Palatino" pitchFamily="2" charset="77"/>
              </a:rPr>
              <a:t>Lancet Global Health</a:t>
            </a:r>
            <a:r>
              <a:rPr lang="en-US" sz="2400" dirty="0">
                <a:latin typeface="Palatino" pitchFamily="2" charset="77"/>
                <a:ea typeface="Palatino" pitchFamily="2" charset="77"/>
              </a:rPr>
              <a:t>, 2018; 6: e302–e315.</a:t>
            </a:r>
          </a:p>
          <a:p>
            <a:r>
              <a:rPr lang="en-US" sz="2400" dirty="0">
                <a:latin typeface="Arial" panose="020B0604020202020204" pitchFamily="34" charset="0"/>
                <a:ea typeface="Palatino" pitchFamily="2" charset="77"/>
                <a:cs typeface="Arial" panose="020B0604020202020204" pitchFamily="34" charset="0"/>
                <a:hlinkClick r:id="rId4"/>
              </a:rPr>
              <a:t>https://www.ncbi.nlm.nih.gov/pubmed/29396217</a:t>
            </a:r>
            <a:endParaRPr lang="en-US" sz="2400" dirty="0">
              <a:latin typeface="Arial" panose="020B0604020202020204" pitchFamily="34" charset="0"/>
              <a:ea typeface="Palatino" pitchFamily="2" charset="77"/>
              <a:cs typeface="Arial" panose="020B0604020202020204" pitchFamily="34" charset="0"/>
            </a:endParaRPr>
          </a:p>
          <a:p>
            <a:r>
              <a:rPr lang="en-US" sz="2400" dirty="0">
                <a:latin typeface="Arial" panose="020B0604020202020204" pitchFamily="34" charset="0"/>
                <a:ea typeface="Palatino" pitchFamily="2" charset="77"/>
                <a:cs typeface="Arial" panose="020B0604020202020204" pitchFamily="34" charset="0"/>
                <a:hlinkClick r:id="rId5"/>
              </a:rPr>
              <a:t>https://osf.io/wvyn4/</a:t>
            </a:r>
            <a:endParaRPr lang="en-US" sz="2400" dirty="0">
              <a:latin typeface="Arial" panose="020B0604020202020204" pitchFamily="34" charset="0"/>
              <a:ea typeface="Palatino" pitchFamily="2" charset="77"/>
              <a:cs typeface="Arial" panose="020B0604020202020204" pitchFamily="34" charset="0"/>
            </a:endParaRPr>
          </a:p>
        </p:txBody>
      </p:sp>
      <p:grpSp>
        <p:nvGrpSpPr>
          <p:cNvPr id="11" name="Group 10">
            <a:extLst>
              <a:ext uri="{FF2B5EF4-FFF2-40B4-BE49-F238E27FC236}">
                <a16:creationId xmlns:a16="http://schemas.microsoft.com/office/drawing/2014/main" id="{C0A79A4C-AAE1-064C-B121-155E412B15A2}"/>
              </a:ext>
            </a:extLst>
          </p:cNvPr>
          <p:cNvGrpSpPr/>
          <p:nvPr/>
        </p:nvGrpSpPr>
        <p:grpSpPr>
          <a:xfrm>
            <a:off x="8053696" y="1305202"/>
            <a:ext cx="4138304" cy="5529946"/>
            <a:chOff x="8053696" y="1305202"/>
            <a:chExt cx="4138304" cy="5529946"/>
          </a:xfrm>
        </p:grpSpPr>
        <p:pic>
          <p:nvPicPr>
            <p:cNvPr id="9" name="Picture 8">
              <a:extLst>
                <a:ext uri="{FF2B5EF4-FFF2-40B4-BE49-F238E27FC236}">
                  <a16:creationId xmlns:a16="http://schemas.microsoft.com/office/drawing/2014/main" id="{45300148-7DD8-2345-9BCF-71CE064EAA83}"/>
                </a:ext>
              </a:extLst>
            </p:cNvPr>
            <p:cNvPicPr>
              <a:picLocks noChangeAspect="1"/>
            </p:cNvPicPr>
            <p:nvPr/>
          </p:nvPicPr>
          <p:blipFill>
            <a:blip r:embed="rId6"/>
            <a:stretch>
              <a:fillRect/>
            </a:stretch>
          </p:blipFill>
          <p:spPr>
            <a:xfrm>
              <a:off x="8053696" y="1305202"/>
              <a:ext cx="4138304" cy="5529946"/>
            </a:xfrm>
            <a:prstGeom prst="rect">
              <a:avLst/>
            </a:prstGeom>
            <a:solidFill>
              <a:schemeClr val="bg1"/>
            </a:solidFill>
          </p:spPr>
        </p:pic>
        <p:sp>
          <p:nvSpPr>
            <p:cNvPr id="10" name="Rectangle 9">
              <a:extLst>
                <a:ext uri="{FF2B5EF4-FFF2-40B4-BE49-F238E27FC236}">
                  <a16:creationId xmlns:a16="http://schemas.microsoft.com/office/drawing/2014/main" id="{E5168D34-C752-D746-9FEC-DAAE3E7CE02B}"/>
                </a:ext>
              </a:extLst>
            </p:cNvPr>
            <p:cNvSpPr/>
            <p:nvPr/>
          </p:nvSpPr>
          <p:spPr>
            <a:xfrm>
              <a:off x="8053696" y="5394960"/>
              <a:ext cx="4138304" cy="458198"/>
            </a:xfrm>
            <a:prstGeom prst="rect">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915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965BB7-BF0E-7745-BEFA-8108FE5C3A18}"/>
              </a:ext>
            </a:extLst>
          </p:cNvPr>
          <p:cNvSpPr>
            <a:spLocks noGrp="1"/>
          </p:cNvSpPr>
          <p:nvPr>
            <p:ph type="title"/>
          </p:nvPr>
        </p:nvSpPr>
        <p:spPr/>
        <p:txBody>
          <a:bodyPr/>
          <a:lstStyle/>
          <a:p>
            <a:r>
              <a:rPr lang="en-US" dirty="0"/>
              <a:t>Bangladesh Trial: Overview</a:t>
            </a:r>
          </a:p>
        </p:txBody>
      </p:sp>
      <p:sp>
        <p:nvSpPr>
          <p:cNvPr id="5" name="Content Placeholder 4">
            <a:extLst>
              <a:ext uri="{FF2B5EF4-FFF2-40B4-BE49-F238E27FC236}">
                <a16:creationId xmlns:a16="http://schemas.microsoft.com/office/drawing/2014/main" id="{7E0E036A-E9D7-5142-8232-0868C45541EE}"/>
              </a:ext>
            </a:extLst>
          </p:cNvPr>
          <p:cNvSpPr>
            <a:spLocks noGrp="1"/>
          </p:cNvSpPr>
          <p:nvPr>
            <p:ph idx="1"/>
          </p:nvPr>
        </p:nvSpPr>
        <p:spPr>
          <a:xfrm>
            <a:off x="838200" y="1171032"/>
            <a:ext cx="10515600" cy="5005931"/>
          </a:xfrm>
        </p:spPr>
        <p:txBody>
          <a:bodyPr>
            <a:normAutofit fontScale="92500" lnSpcReduction="10000"/>
          </a:bodyPr>
          <a:lstStyle/>
          <a:p>
            <a:pPr marL="457200" indent="-457200">
              <a:lnSpc>
                <a:spcPct val="110000"/>
              </a:lnSpc>
              <a:buFont typeface="Arial" panose="020B0604020202020204" pitchFamily="34" charset="0"/>
              <a:buChar char="•"/>
            </a:pPr>
            <a:r>
              <a:rPr lang="en-US" dirty="0"/>
              <a:t>Geographic </a:t>
            </a:r>
            <a:r>
              <a:rPr lang="en-US" b="1" dirty="0"/>
              <a:t>pair-matched</a:t>
            </a:r>
            <a:r>
              <a:rPr lang="en-US" dirty="0"/>
              <a:t> design </a:t>
            </a:r>
          </a:p>
          <a:p>
            <a:pPr marL="457200" indent="-457200">
              <a:lnSpc>
                <a:spcPct val="110000"/>
              </a:lnSpc>
              <a:buFont typeface="Arial" panose="020B0604020202020204" pitchFamily="34" charset="0"/>
              <a:buChar char="•"/>
            </a:pPr>
            <a:endParaRPr lang="en-US" dirty="0"/>
          </a:p>
          <a:p>
            <a:pPr marL="457200" indent="-457200">
              <a:lnSpc>
                <a:spcPct val="110000"/>
              </a:lnSpc>
              <a:buFont typeface="Arial" panose="020B0604020202020204" pitchFamily="34" charset="0"/>
              <a:buChar char="•"/>
            </a:pPr>
            <a:r>
              <a:rPr lang="en-US" dirty="0"/>
              <a:t>Enrolled 720 clusters (villages) across a large swath of rural Bangladesh</a:t>
            </a:r>
          </a:p>
          <a:p>
            <a:pPr marL="457200" indent="-457200">
              <a:lnSpc>
                <a:spcPct val="110000"/>
              </a:lnSpc>
              <a:buFont typeface="Arial" panose="020B0604020202020204" pitchFamily="34" charset="0"/>
              <a:buChar char="•"/>
            </a:pPr>
            <a:endParaRPr lang="en-US" dirty="0"/>
          </a:p>
          <a:p>
            <a:pPr marL="457200" indent="-457200">
              <a:lnSpc>
                <a:spcPct val="110000"/>
              </a:lnSpc>
              <a:buFont typeface="Arial" panose="020B0604020202020204" pitchFamily="34" charset="0"/>
              <a:buChar char="•"/>
            </a:pPr>
            <a:r>
              <a:rPr lang="en-US" dirty="0"/>
              <a:t>As clusters of pregnant women were enrolled, 8 geographically proximate clusters were blocked (90 blocks), and then randomized to a double-sized control group or one of 6 intervention treatments</a:t>
            </a:r>
          </a:p>
          <a:p>
            <a:pPr marL="457200" indent="-457200">
              <a:lnSpc>
                <a:spcPct val="110000"/>
              </a:lnSpc>
              <a:buFont typeface="Arial" panose="020B0604020202020204" pitchFamily="34" charset="0"/>
              <a:buChar char="•"/>
            </a:pPr>
            <a:endParaRPr lang="en-US" dirty="0"/>
          </a:p>
          <a:p>
            <a:pPr marL="457200" indent="-457200">
              <a:lnSpc>
                <a:spcPct val="110000"/>
              </a:lnSpc>
              <a:buFont typeface="Arial" panose="020B0604020202020204" pitchFamily="34" charset="0"/>
              <a:buChar char="•"/>
            </a:pPr>
            <a:r>
              <a:rPr lang="en-US" dirty="0"/>
              <a:t>Primary outcome: </a:t>
            </a:r>
            <a:r>
              <a:rPr lang="en-US" b="1" dirty="0"/>
              <a:t>linear growth (length)</a:t>
            </a:r>
            <a:r>
              <a:rPr lang="en-US" dirty="0"/>
              <a:t> at age 2 years old among the birth cohort</a:t>
            </a:r>
          </a:p>
        </p:txBody>
      </p:sp>
      <p:sp>
        <p:nvSpPr>
          <p:cNvPr id="3" name="Slide Number Placeholder 2">
            <a:extLst>
              <a:ext uri="{FF2B5EF4-FFF2-40B4-BE49-F238E27FC236}">
                <a16:creationId xmlns:a16="http://schemas.microsoft.com/office/drawing/2014/main" id="{C5F1CB34-5152-DC4A-9F10-81773BF55D75}"/>
              </a:ext>
            </a:extLst>
          </p:cNvPr>
          <p:cNvSpPr>
            <a:spLocks noGrp="1"/>
          </p:cNvSpPr>
          <p:nvPr>
            <p:ph type="sldNum" sz="quarter" idx="12"/>
          </p:nvPr>
        </p:nvSpPr>
        <p:spPr/>
        <p:txBody>
          <a:bodyPr/>
          <a:lstStyle/>
          <a:p>
            <a:fld id="{0EB70EE5-6996-EC44-ADB9-94F4BCB5E029}" type="slidenum">
              <a:rPr lang="en-US" smtClean="0"/>
              <a:pPr/>
              <a:t>17</a:t>
            </a:fld>
            <a:endParaRPr lang="en-US"/>
          </a:p>
        </p:txBody>
      </p:sp>
      <p:sp>
        <p:nvSpPr>
          <p:cNvPr id="6" name="TextBox 5">
            <a:extLst>
              <a:ext uri="{FF2B5EF4-FFF2-40B4-BE49-F238E27FC236}">
                <a16:creationId xmlns:a16="http://schemas.microsoft.com/office/drawing/2014/main" id="{C427D48B-ED17-3C46-AD13-5740BCFDC76B}"/>
              </a:ext>
            </a:extLst>
          </p:cNvPr>
          <p:cNvSpPr txBox="1"/>
          <p:nvPr/>
        </p:nvSpPr>
        <p:spPr>
          <a:xfrm>
            <a:off x="324869" y="6169580"/>
            <a:ext cx="7438255" cy="646331"/>
          </a:xfrm>
          <a:prstGeom prst="rect">
            <a:avLst/>
          </a:prstGeom>
          <a:noFill/>
        </p:spPr>
        <p:txBody>
          <a:bodyPr wrap="none" rtlCol="0">
            <a:spAutoFit/>
          </a:bodyPr>
          <a:lstStyle/>
          <a:p>
            <a:r>
              <a:rPr lang="en-US" dirty="0">
                <a:latin typeface="Palatino" pitchFamily="2" charset="77"/>
                <a:ea typeface="Palatino" pitchFamily="2" charset="77"/>
              </a:rPr>
              <a:t>Many more details in: Arnold et al. </a:t>
            </a:r>
            <a:r>
              <a:rPr lang="en-US" i="1" dirty="0">
                <a:latin typeface="Palatino" pitchFamily="2" charset="77"/>
                <a:ea typeface="Palatino" pitchFamily="2" charset="77"/>
              </a:rPr>
              <a:t>BMJ Open </a:t>
            </a:r>
            <a:r>
              <a:rPr lang="en-US" dirty="0">
                <a:latin typeface="Palatino" pitchFamily="2" charset="77"/>
                <a:ea typeface="Palatino" pitchFamily="2" charset="77"/>
              </a:rPr>
              <a:t>2013 3:e003476,  </a:t>
            </a:r>
          </a:p>
          <a:p>
            <a:r>
              <a:rPr lang="en-US" dirty="0">
                <a:latin typeface="Palatino" pitchFamily="2" charset="77"/>
                <a:ea typeface="Palatino" pitchFamily="2" charset="77"/>
              </a:rPr>
              <a:t>                                        </a:t>
            </a:r>
            <a:r>
              <a:rPr lang="en-US" dirty="0" err="1">
                <a:latin typeface="Palatino" pitchFamily="2" charset="77"/>
                <a:ea typeface="Palatino" pitchFamily="2" charset="77"/>
              </a:rPr>
              <a:t>Luby</a:t>
            </a:r>
            <a:r>
              <a:rPr lang="en-US" dirty="0">
                <a:latin typeface="Palatino" pitchFamily="2" charset="77"/>
                <a:ea typeface="Palatino" pitchFamily="2" charset="77"/>
              </a:rPr>
              <a:t> et al. </a:t>
            </a:r>
            <a:r>
              <a:rPr lang="en-US" i="1" dirty="0">
                <a:latin typeface="Palatino" pitchFamily="2" charset="77"/>
                <a:ea typeface="Palatino" pitchFamily="2" charset="77"/>
              </a:rPr>
              <a:t>Lancet Global Health</a:t>
            </a:r>
            <a:r>
              <a:rPr lang="en-US" dirty="0">
                <a:latin typeface="Palatino" pitchFamily="2" charset="77"/>
                <a:ea typeface="Palatino" pitchFamily="2" charset="77"/>
              </a:rPr>
              <a:t>, 2018; 6:e302–e315</a:t>
            </a:r>
          </a:p>
        </p:txBody>
      </p:sp>
    </p:spTree>
    <p:extLst>
      <p:ext uri="{BB962C8B-B14F-4D97-AF65-F5344CB8AC3E}">
        <p14:creationId xmlns:p14="http://schemas.microsoft.com/office/powerpoint/2010/main" val="266388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7F839B-CCD5-8344-B54A-47C8E4D09414}"/>
              </a:ext>
            </a:extLst>
          </p:cNvPr>
          <p:cNvSpPr>
            <a:spLocks noGrp="1"/>
          </p:cNvSpPr>
          <p:nvPr>
            <p:ph type="sldNum" sz="quarter" idx="12"/>
          </p:nvPr>
        </p:nvSpPr>
        <p:spPr/>
        <p:txBody>
          <a:bodyPr/>
          <a:lstStyle/>
          <a:p>
            <a:fld id="{0EB70EE5-6996-EC44-ADB9-94F4BCB5E029}" type="slidenum">
              <a:rPr lang="en-US" smtClean="0"/>
              <a:pPr/>
              <a:t>18</a:t>
            </a:fld>
            <a:endParaRPr lang="en-US"/>
          </a:p>
        </p:txBody>
      </p:sp>
      <p:pic>
        <p:nvPicPr>
          <p:cNvPr id="6" name="Picture 5">
            <a:extLst>
              <a:ext uri="{FF2B5EF4-FFF2-40B4-BE49-F238E27FC236}">
                <a16:creationId xmlns:a16="http://schemas.microsoft.com/office/drawing/2014/main" id="{A6544569-1C7F-D843-AC6E-22693CAE7647}"/>
              </a:ext>
            </a:extLst>
          </p:cNvPr>
          <p:cNvPicPr>
            <a:picLocks noChangeAspect="1"/>
          </p:cNvPicPr>
          <p:nvPr/>
        </p:nvPicPr>
        <p:blipFill>
          <a:blip r:embed="rId2"/>
          <a:stretch>
            <a:fillRect/>
          </a:stretch>
        </p:blipFill>
        <p:spPr>
          <a:xfrm>
            <a:off x="1309123" y="1335776"/>
            <a:ext cx="9128315" cy="5020573"/>
          </a:xfrm>
          <a:prstGeom prst="rect">
            <a:avLst/>
          </a:prstGeom>
        </p:spPr>
      </p:pic>
      <p:sp>
        <p:nvSpPr>
          <p:cNvPr id="7" name="TextBox 6">
            <a:extLst>
              <a:ext uri="{FF2B5EF4-FFF2-40B4-BE49-F238E27FC236}">
                <a16:creationId xmlns:a16="http://schemas.microsoft.com/office/drawing/2014/main" id="{7D763D43-02B9-434C-9443-44B0AA3A8C62}"/>
              </a:ext>
            </a:extLst>
          </p:cNvPr>
          <p:cNvSpPr txBox="1"/>
          <p:nvPr/>
        </p:nvSpPr>
        <p:spPr>
          <a:xfrm>
            <a:off x="4711485" y="5953918"/>
            <a:ext cx="1491114"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in Bangladesh</a:t>
            </a:r>
          </a:p>
        </p:txBody>
      </p:sp>
    </p:spTree>
    <p:extLst>
      <p:ext uri="{BB962C8B-B14F-4D97-AF65-F5344CB8AC3E}">
        <p14:creationId xmlns:p14="http://schemas.microsoft.com/office/powerpoint/2010/main" val="1397556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EFD73-AE30-3946-9111-FDBB072FCC70}"/>
              </a:ext>
            </a:extLst>
          </p:cNvPr>
          <p:cNvSpPr>
            <a:spLocks noGrp="1"/>
          </p:cNvSpPr>
          <p:nvPr>
            <p:ph type="title"/>
          </p:nvPr>
        </p:nvSpPr>
        <p:spPr>
          <a:xfrm>
            <a:off x="838200" y="365126"/>
            <a:ext cx="10515600" cy="1144076"/>
          </a:xfrm>
        </p:spPr>
        <p:txBody>
          <a:bodyPr>
            <a:normAutofit fontScale="90000"/>
          </a:bodyPr>
          <a:lstStyle/>
          <a:p>
            <a:r>
              <a:rPr lang="en-US" dirty="0"/>
              <a:t>Geographic pair-matching in Bangladesh</a:t>
            </a:r>
            <a:br>
              <a:rPr lang="en-US" dirty="0"/>
            </a:br>
            <a:r>
              <a:rPr lang="en-US" b="0" dirty="0"/>
              <a:t>(simplified to 2 arms)</a:t>
            </a:r>
          </a:p>
        </p:txBody>
      </p:sp>
      <p:sp>
        <p:nvSpPr>
          <p:cNvPr id="4" name="Slide Number Placeholder 3">
            <a:extLst>
              <a:ext uri="{FF2B5EF4-FFF2-40B4-BE49-F238E27FC236}">
                <a16:creationId xmlns:a16="http://schemas.microsoft.com/office/drawing/2014/main" id="{E4AE1033-32BA-0645-8069-7D442F43CF86}"/>
              </a:ext>
            </a:extLst>
          </p:cNvPr>
          <p:cNvSpPr>
            <a:spLocks noGrp="1"/>
          </p:cNvSpPr>
          <p:nvPr>
            <p:ph type="sldNum" sz="quarter" idx="12"/>
          </p:nvPr>
        </p:nvSpPr>
        <p:spPr/>
        <p:txBody>
          <a:bodyPr/>
          <a:lstStyle/>
          <a:p>
            <a:fld id="{0EB70EE5-6996-EC44-ADB9-94F4BCB5E029}" type="slidenum">
              <a:rPr lang="en-US" smtClean="0"/>
              <a:pPr/>
              <a:t>19</a:t>
            </a:fld>
            <a:endParaRPr lang="en-US"/>
          </a:p>
        </p:txBody>
      </p:sp>
      <p:sp>
        <p:nvSpPr>
          <p:cNvPr id="6" name="Oval 5">
            <a:extLst>
              <a:ext uri="{FF2B5EF4-FFF2-40B4-BE49-F238E27FC236}">
                <a16:creationId xmlns:a16="http://schemas.microsoft.com/office/drawing/2014/main" id="{058D182A-D67F-1D43-AE50-50FD929F7BE3}"/>
              </a:ext>
            </a:extLst>
          </p:cNvPr>
          <p:cNvSpPr/>
          <p:nvPr/>
        </p:nvSpPr>
        <p:spPr>
          <a:xfrm>
            <a:off x="3447535" y="1940011"/>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080B0F-025E-3F41-8930-98D7AC3971BE}"/>
              </a:ext>
            </a:extLst>
          </p:cNvPr>
          <p:cNvSpPr/>
          <p:nvPr/>
        </p:nvSpPr>
        <p:spPr>
          <a:xfrm>
            <a:off x="3274540" y="2450757"/>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3E58B01-C9B1-8043-8835-D09A46CABD6D}"/>
              </a:ext>
            </a:extLst>
          </p:cNvPr>
          <p:cNvSpPr/>
          <p:nvPr/>
        </p:nvSpPr>
        <p:spPr>
          <a:xfrm>
            <a:off x="5226908" y="2277762"/>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6C87BB6-E093-FD46-9EFA-4E65930070A4}"/>
              </a:ext>
            </a:extLst>
          </p:cNvPr>
          <p:cNvSpPr/>
          <p:nvPr/>
        </p:nvSpPr>
        <p:spPr>
          <a:xfrm>
            <a:off x="5692346" y="1940011"/>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000E19E-B2D5-4D47-8793-2AC681876418}"/>
              </a:ext>
            </a:extLst>
          </p:cNvPr>
          <p:cNvSpPr/>
          <p:nvPr/>
        </p:nvSpPr>
        <p:spPr>
          <a:xfrm>
            <a:off x="5226907" y="3109783"/>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2DC51DB-F4C2-B646-BA63-2807F1CC5A45}"/>
              </a:ext>
            </a:extLst>
          </p:cNvPr>
          <p:cNvSpPr/>
          <p:nvPr/>
        </p:nvSpPr>
        <p:spPr>
          <a:xfrm>
            <a:off x="5729413" y="3286893"/>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6E8D8DE-0D5A-EA48-A0CC-1B094855DCB7}"/>
              </a:ext>
            </a:extLst>
          </p:cNvPr>
          <p:cNvSpPr/>
          <p:nvPr/>
        </p:nvSpPr>
        <p:spPr>
          <a:xfrm>
            <a:off x="6660292" y="2550148"/>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43C6F12-F4DF-3B41-A944-E3E797319C8A}"/>
              </a:ext>
            </a:extLst>
          </p:cNvPr>
          <p:cNvSpPr/>
          <p:nvPr/>
        </p:nvSpPr>
        <p:spPr>
          <a:xfrm>
            <a:off x="6932141" y="3003230"/>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F7EBC1B-EFAB-AC4F-9B72-AA1D6F0A0CC6}"/>
              </a:ext>
            </a:extLst>
          </p:cNvPr>
          <p:cNvSpPr/>
          <p:nvPr/>
        </p:nvSpPr>
        <p:spPr>
          <a:xfrm>
            <a:off x="4028301" y="3266300"/>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CA1F399-DCA8-DF47-88CE-722B60F175D7}"/>
              </a:ext>
            </a:extLst>
          </p:cNvPr>
          <p:cNvSpPr/>
          <p:nvPr/>
        </p:nvSpPr>
        <p:spPr>
          <a:xfrm>
            <a:off x="3682312" y="3612289"/>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92D3-AF07-944A-8F85-4A259126D387}"/>
              </a:ext>
            </a:extLst>
          </p:cNvPr>
          <p:cNvSpPr/>
          <p:nvPr/>
        </p:nvSpPr>
        <p:spPr>
          <a:xfrm>
            <a:off x="5053912" y="4168127"/>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C150309-50AD-964F-AEB3-8036E6F06EFC}"/>
              </a:ext>
            </a:extLst>
          </p:cNvPr>
          <p:cNvSpPr/>
          <p:nvPr/>
        </p:nvSpPr>
        <p:spPr>
          <a:xfrm>
            <a:off x="5622322" y="4585432"/>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BF00E04-651E-0A4B-A3E9-C38F8AABE81B}"/>
              </a:ext>
            </a:extLst>
          </p:cNvPr>
          <p:cNvSpPr/>
          <p:nvPr/>
        </p:nvSpPr>
        <p:spPr>
          <a:xfrm>
            <a:off x="6487297" y="3995132"/>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D2A1F09-18EA-8B4D-BEE3-3B643049DF87}"/>
              </a:ext>
            </a:extLst>
          </p:cNvPr>
          <p:cNvSpPr/>
          <p:nvPr/>
        </p:nvSpPr>
        <p:spPr>
          <a:xfrm>
            <a:off x="6771503" y="4377973"/>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E1118FD-9F55-4646-B562-44B198F336BB}"/>
              </a:ext>
            </a:extLst>
          </p:cNvPr>
          <p:cNvSpPr/>
          <p:nvPr/>
        </p:nvSpPr>
        <p:spPr>
          <a:xfrm>
            <a:off x="4133333" y="4251363"/>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A5B19DC-BBD7-8D4B-9F0E-AEED260E1E0D}"/>
              </a:ext>
            </a:extLst>
          </p:cNvPr>
          <p:cNvSpPr/>
          <p:nvPr/>
        </p:nvSpPr>
        <p:spPr>
          <a:xfrm>
            <a:off x="4105528" y="4723962"/>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5AF0775-DD75-6F4C-A112-17D902ED53FF}"/>
              </a:ext>
            </a:extLst>
          </p:cNvPr>
          <p:cNvSpPr/>
          <p:nvPr/>
        </p:nvSpPr>
        <p:spPr>
          <a:xfrm>
            <a:off x="4426804" y="2381272"/>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64EEAA1-6897-7041-BCC3-CF57B6C7AA15}"/>
              </a:ext>
            </a:extLst>
          </p:cNvPr>
          <p:cNvSpPr/>
          <p:nvPr/>
        </p:nvSpPr>
        <p:spPr>
          <a:xfrm>
            <a:off x="4182760" y="1976864"/>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433F6D4-8A1E-3343-A911-70E0A7ECD658}"/>
              </a:ext>
            </a:extLst>
          </p:cNvPr>
          <p:cNvSpPr/>
          <p:nvPr/>
        </p:nvSpPr>
        <p:spPr>
          <a:xfrm>
            <a:off x="5860188" y="2657241"/>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C163F4C-DA57-804A-8781-986479810939}"/>
              </a:ext>
            </a:extLst>
          </p:cNvPr>
          <p:cNvSpPr/>
          <p:nvPr/>
        </p:nvSpPr>
        <p:spPr>
          <a:xfrm>
            <a:off x="6098061" y="2319220"/>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FBDBD56-F206-8349-93F2-5F3548D4A9CE}"/>
              </a:ext>
            </a:extLst>
          </p:cNvPr>
          <p:cNvSpPr/>
          <p:nvPr/>
        </p:nvSpPr>
        <p:spPr>
          <a:xfrm>
            <a:off x="2687589" y="3220453"/>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BD9DE53-B8C8-074E-8CA5-D21A5798EC89}"/>
              </a:ext>
            </a:extLst>
          </p:cNvPr>
          <p:cNvSpPr/>
          <p:nvPr/>
        </p:nvSpPr>
        <p:spPr>
          <a:xfrm>
            <a:off x="2687588" y="3785279"/>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CDAF02F-4E02-DC44-8FE4-DABDDDCAAF84}"/>
              </a:ext>
            </a:extLst>
          </p:cNvPr>
          <p:cNvSpPr/>
          <p:nvPr/>
        </p:nvSpPr>
        <p:spPr>
          <a:xfrm>
            <a:off x="4624508" y="3579118"/>
            <a:ext cx="345989" cy="345989"/>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B83D6E3-10FA-1C45-826A-5AB2B85BA4ED}"/>
              </a:ext>
            </a:extLst>
          </p:cNvPr>
          <p:cNvSpPr/>
          <p:nvPr/>
        </p:nvSpPr>
        <p:spPr>
          <a:xfrm>
            <a:off x="5066268" y="3632882"/>
            <a:ext cx="345989" cy="3459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A5274ACF-D04E-024F-B8C5-F8F3CCAD8130}"/>
              </a:ext>
            </a:extLst>
          </p:cNvPr>
          <p:cNvSpPr/>
          <p:nvPr/>
        </p:nvSpPr>
        <p:spPr>
          <a:xfrm rot="17387750" flipH="1">
            <a:off x="2917432" y="2090170"/>
            <a:ext cx="1247930"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37">
            <a:extLst>
              <a:ext uri="{FF2B5EF4-FFF2-40B4-BE49-F238E27FC236}">
                <a16:creationId xmlns:a16="http://schemas.microsoft.com/office/drawing/2014/main" id="{638B72D1-3D9D-A242-BE01-50C8842304F1}"/>
              </a:ext>
            </a:extLst>
          </p:cNvPr>
          <p:cNvSpPr/>
          <p:nvPr/>
        </p:nvSpPr>
        <p:spPr>
          <a:xfrm rot="3385359" flipH="1">
            <a:off x="3839534" y="2093875"/>
            <a:ext cx="1247930"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a:extLst>
              <a:ext uri="{FF2B5EF4-FFF2-40B4-BE49-F238E27FC236}">
                <a16:creationId xmlns:a16="http://schemas.microsoft.com/office/drawing/2014/main" id="{3E8D500E-1EA0-9648-A24E-6AB593BDFBA1}"/>
              </a:ext>
            </a:extLst>
          </p:cNvPr>
          <p:cNvSpPr/>
          <p:nvPr/>
        </p:nvSpPr>
        <p:spPr>
          <a:xfrm rot="5400000" flipH="1">
            <a:off x="2236617" y="3419532"/>
            <a:ext cx="1247930"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9">
            <a:extLst>
              <a:ext uri="{FF2B5EF4-FFF2-40B4-BE49-F238E27FC236}">
                <a16:creationId xmlns:a16="http://schemas.microsoft.com/office/drawing/2014/main" id="{157C0CCE-CBC3-304A-A06D-057C281AFC16}"/>
              </a:ext>
            </a:extLst>
          </p:cNvPr>
          <p:cNvSpPr/>
          <p:nvPr/>
        </p:nvSpPr>
        <p:spPr>
          <a:xfrm rot="18590685" flipH="1">
            <a:off x="3426740" y="3346011"/>
            <a:ext cx="1247930"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40">
            <a:extLst>
              <a:ext uri="{FF2B5EF4-FFF2-40B4-BE49-F238E27FC236}">
                <a16:creationId xmlns:a16="http://schemas.microsoft.com/office/drawing/2014/main" id="{79D5E909-5E50-7848-97D6-7150B6034AC2}"/>
              </a:ext>
            </a:extLst>
          </p:cNvPr>
          <p:cNvSpPr/>
          <p:nvPr/>
        </p:nvSpPr>
        <p:spPr>
          <a:xfrm rot="19264856" flipH="1">
            <a:off x="5056392" y="1991115"/>
            <a:ext cx="1247930"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198AA1AC-82E4-FF4B-B05D-03281BE279D8}"/>
              </a:ext>
            </a:extLst>
          </p:cNvPr>
          <p:cNvSpPr/>
          <p:nvPr/>
        </p:nvSpPr>
        <p:spPr>
          <a:xfrm rot="18415770" flipH="1">
            <a:off x="5650934" y="2425888"/>
            <a:ext cx="1039861"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42">
            <a:extLst>
              <a:ext uri="{FF2B5EF4-FFF2-40B4-BE49-F238E27FC236}">
                <a16:creationId xmlns:a16="http://schemas.microsoft.com/office/drawing/2014/main" id="{EA0B91E1-A58D-584E-B5A1-8C2B59CA0F1B}"/>
              </a:ext>
            </a:extLst>
          </p:cNvPr>
          <p:cNvSpPr/>
          <p:nvPr/>
        </p:nvSpPr>
        <p:spPr>
          <a:xfrm rot="1199491" flipH="1">
            <a:off x="5015480" y="3129428"/>
            <a:ext cx="1247930"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43">
            <a:extLst>
              <a:ext uri="{FF2B5EF4-FFF2-40B4-BE49-F238E27FC236}">
                <a16:creationId xmlns:a16="http://schemas.microsoft.com/office/drawing/2014/main" id="{D3EDC4DF-731A-CF45-85AE-4A8208A10FF8}"/>
              </a:ext>
            </a:extLst>
          </p:cNvPr>
          <p:cNvSpPr/>
          <p:nvPr/>
        </p:nvSpPr>
        <p:spPr>
          <a:xfrm rot="3262499" flipH="1">
            <a:off x="6445490" y="2728269"/>
            <a:ext cx="1099475"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44">
            <a:extLst>
              <a:ext uri="{FF2B5EF4-FFF2-40B4-BE49-F238E27FC236}">
                <a16:creationId xmlns:a16="http://schemas.microsoft.com/office/drawing/2014/main" id="{A9E06FC2-C044-B74B-9C0A-CE958F1B8A5E}"/>
              </a:ext>
            </a:extLst>
          </p:cNvPr>
          <p:cNvSpPr/>
          <p:nvPr/>
        </p:nvSpPr>
        <p:spPr>
          <a:xfrm rot="1933594" flipH="1">
            <a:off x="4902590" y="4299834"/>
            <a:ext cx="1247930"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45">
            <a:extLst>
              <a:ext uri="{FF2B5EF4-FFF2-40B4-BE49-F238E27FC236}">
                <a16:creationId xmlns:a16="http://schemas.microsoft.com/office/drawing/2014/main" id="{4B22BDAD-06F3-CC4E-96D2-01DA52B522BE}"/>
              </a:ext>
            </a:extLst>
          </p:cNvPr>
          <p:cNvSpPr/>
          <p:nvPr/>
        </p:nvSpPr>
        <p:spPr>
          <a:xfrm rot="202444" flipH="1">
            <a:off x="4520389" y="3541676"/>
            <a:ext cx="971575"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46">
            <a:extLst>
              <a:ext uri="{FF2B5EF4-FFF2-40B4-BE49-F238E27FC236}">
                <a16:creationId xmlns:a16="http://schemas.microsoft.com/office/drawing/2014/main" id="{E02207D2-7F11-FE46-AC7A-11D92B3A8E04}"/>
              </a:ext>
            </a:extLst>
          </p:cNvPr>
          <p:cNvSpPr/>
          <p:nvPr/>
        </p:nvSpPr>
        <p:spPr>
          <a:xfrm rot="16200000" flipH="1">
            <a:off x="3752110" y="4412218"/>
            <a:ext cx="1074594"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47">
            <a:extLst>
              <a:ext uri="{FF2B5EF4-FFF2-40B4-BE49-F238E27FC236}">
                <a16:creationId xmlns:a16="http://schemas.microsoft.com/office/drawing/2014/main" id="{CC441C0D-A455-C847-BE76-B86E858E2190}"/>
              </a:ext>
            </a:extLst>
          </p:cNvPr>
          <p:cNvSpPr/>
          <p:nvPr/>
        </p:nvSpPr>
        <p:spPr>
          <a:xfrm rot="2929437" flipH="1">
            <a:off x="6290444" y="4122249"/>
            <a:ext cx="1074594" cy="505360"/>
          </a:xfrm>
          <a:custGeom>
            <a:avLst/>
            <a:gdLst>
              <a:gd name="connsiteX0" fmla="*/ 556054 w 2990335"/>
              <a:gd name="connsiteY0" fmla="*/ 12357 h 1210962"/>
              <a:gd name="connsiteX1" fmla="*/ 2520778 w 2990335"/>
              <a:gd name="connsiteY1" fmla="*/ 0 h 1210962"/>
              <a:gd name="connsiteX2" fmla="*/ 2631989 w 2990335"/>
              <a:gd name="connsiteY2" fmla="*/ 37070 h 1210962"/>
              <a:gd name="connsiteX3" fmla="*/ 2718486 w 2990335"/>
              <a:gd name="connsiteY3" fmla="*/ 86497 h 1210962"/>
              <a:gd name="connsiteX4" fmla="*/ 2792627 w 2990335"/>
              <a:gd name="connsiteY4" fmla="*/ 148281 h 1210962"/>
              <a:gd name="connsiteX5" fmla="*/ 2891481 w 2990335"/>
              <a:gd name="connsiteY5" fmla="*/ 247135 h 1210962"/>
              <a:gd name="connsiteX6" fmla="*/ 2953265 w 2990335"/>
              <a:gd name="connsiteY6" fmla="*/ 358346 h 1210962"/>
              <a:gd name="connsiteX7" fmla="*/ 2977978 w 2990335"/>
              <a:gd name="connsiteY7" fmla="*/ 432487 h 1210962"/>
              <a:gd name="connsiteX8" fmla="*/ 2990335 w 2990335"/>
              <a:gd name="connsiteY8" fmla="*/ 593124 h 1210962"/>
              <a:gd name="connsiteX9" fmla="*/ 2990335 w 2990335"/>
              <a:gd name="connsiteY9" fmla="*/ 716692 h 1210962"/>
              <a:gd name="connsiteX10" fmla="*/ 2916194 w 2990335"/>
              <a:gd name="connsiteY10" fmla="*/ 889687 h 1210962"/>
              <a:gd name="connsiteX11" fmla="*/ 2792627 w 2990335"/>
              <a:gd name="connsiteY11" fmla="*/ 1037968 h 1210962"/>
              <a:gd name="connsiteX12" fmla="*/ 2681416 w 2990335"/>
              <a:gd name="connsiteY12" fmla="*/ 1112108 h 1210962"/>
              <a:gd name="connsiteX13" fmla="*/ 2533135 w 2990335"/>
              <a:gd name="connsiteY13" fmla="*/ 1161535 h 1210962"/>
              <a:gd name="connsiteX14" fmla="*/ 2347783 w 2990335"/>
              <a:gd name="connsiteY14" fmla="*/ 1186249 h 1210962"/>
              <a:gd name="connsiteX15" fmla="*/ 531340 w 2990335"/>
              <a:gd name="connsiteY15" fmla="*/ 1210962 h 1210962"/>
              <a:gd name="connsiteX16" fmla="*/ 383059 w 2990335"/>
              <a:gd name="connsiteY16" fmla="*/ 1173892 h 1210962"/>
              <a:gd name="connsiteX17" fmla="*/ 259492 w 2990335"/>
              <a:gd name="connsiteY17" fmla="*/ 1099751 h 1210962"/>
              <a:gd name="connsiteX18" fmla="*/ 148281 w 2990335"/>
              <a:gd name="connsiteY18" fmla="*/ 1013254 h 1210962"/>
              <a:gd name="connsiteX19" fmla="*/ 74140 w 2990335"/>
              <a:gd name="connsiteY19" fmla="*/ 877330 h 1210962"/>
              <a:gd name="connsiteX20" fmla="*/ 0 w 2990335"/>
              <a:gd name="connsiteY20" fmla="*/ 741405 h 1210962"/>
              <a:gd name="connsiteX21" fmla="*/ 0 w 2990335"/>
              <a:gd name="connsiteY21" fmla="*/ 580768 h 1210962"/>
              <a:gd name="connsiteX22" fmla="*/ 12356 w 2990335"/>
              <a:gd name="connsiteY22" fmla="*/ 444843 h 1210962"/>
              <a:gd name="connsiteX23" fmla="*/ 12356 w 2990335"/>
              <a:gd name="connsiteY23" fmla="*/ 444843 h 1210962"/>
              <a:gd name="connsiteX24" fmla="*/ 111211 w 2990335"/>
              <a:gd name="connsiteY24" fmla="*/ 259492 h 1210962"/>
              <a:gd name="connsiteX25" fmla="*/ 197708 w 2990335"/>
              <a:gd name="connsiteY25" fmla="*/ 172995 h 1210962"/>
              <a:gd name="connsiteX26" fmla="*/ 308919 w 2990335"/>
              <a:gd name="connsiteY26" fmla="*/ 86497 h 1210962"/>
              <a:gd name="connsiteX27" fmla="*/ 432486 w 2990335"/>
              <a:gd name="connsiteY27" fmla="*/ 37070 h 121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90335" h="1210962">
                <a:moveTo>
                  <a:pt x="556054" y="12357"/>
                </a:moveTo>
                <a:lnTo>
                  <a:pt x="2520778" y="0"/>
                </a:lnTo>
                <a:lnTo>
                  <a:pt x="2631989" y="37070"/>
                </a:lnTo>
                <a:lnTo>
                  <a:pt x="2718486" y="86497"/>
                </a:lnTo>
                <a:lnTo>
                  <a:pt x="2792627" y="148281"/>
                </a:lnTo>
                <a:lnTo>
                  <a:pt x="2891481" y="247135"/>
                </a:lnTo>
                <a:lnTo>
                  <a:pt x="2953265" y="358346"/>
                </a:lnTo>
                <a:lnTo>
                  <a:pt x="2977978" y="432487"/>
                </a:lnTo>
                <a:lnTo>
                  <a:pt x="2990335" y="593124"/>
                </a:lnTo>
                <a:lnTo>
                  <a:pt x="2990335" y="716692"/>
                </a:lnTo>
                <a:lnTo>
                  <a:pt x="2916194" y="889687"/>
                </a:lnTo>
                <a:lnTo>
                  <a:pt x="2792627" y="1037968"/>
                </a:lnTo>
                <a:lnTo>
                  <a:pt x="2681416" y="1112108"/>
                </a:lnTo>
                <a:lnTo>
                  <a:pt x="2533135" y="1161535"/>
                </a:lnTo>
                <a:lnTo>
                  <a:pt x="2347783" y="1186249"/>
                </a:lnTo>
                <a:lnTo>
                  <a:pt x="531340" y="1210962"/>
                </a:lnTo>
                <a:lnTo>
                  <a:pt x="383059" y="1173892"/>
                </a:lnTo>
                <a:lnTo>
                  <a:pt x="259492" y="1099751"/>
                </a:lnTo>
                <a:lnTo>
                  <a:pt x="148281" y="1013254"/>
                </a:lnTo>
                <a:lnTo>
                  <a:pt x="74140" y="877330"/>
                </a:lnTo>
                <a:lnTo>
                  <a:pt x="0" y="741405"/>
                </a:lnTo>
                <a:lnTo>
                  <a:pt x="0" y="580768"/>
                </a:lnTo>
                <a:lnTo>
                  <a:pt x="12356" y="444843"/>
                </a:lnTo>
                <a:lnTo>
                  <a:pt x="12356" y="444843"/>
                </a:lnTo>
                <a:lnTo>
                  <a:pt x="111211" y="259492"/>
                </a:lnTo>
                <a:lnTo>
                  <a:pt x="197708" y="172995"/>
                </a:lnTo>
                <a:lnTo>
                  <a:pt x="308919" y="86497"/>
                </a:lnTo>
                <a:lnTo>
                  <a:pt x="432486" y="37070"/>
                </a:lnTo>
              </a:path>
            </a:pathLst>
          </a:cu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8072847D-1F72-FC4E-89E1-7D6B7BDEC264}"/>
              </a:ext>
            </a:extLst>
          </p:cNvPr>
          <p:cNvCxnSpPr>
            <a:cxnSpLocks/>
          </p:cNvCxnSpPr>
          <p:nvPr/>
        </p:nvCxnSpPr>
        <p:spPr>
          <a:xfrm>
            <a:off x="7579688" y="3141605"/>
            <a:ext cx="40365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618578F-894D-B647-AA2E-7927538A6BFC}"/>
              </a:ext>
            </a:extLst>
          </p:cNvPr>
          <p:cNvSpPr txBox="1"/>
          <p:nvPr/>
        </p:nvSpPr>
        <p:spPr>
          <a:xfrm>
            <a:off x="8042202" y="2949109"/>
            <a:ext cx="2305439" cy="400110"/>
          </a:xfrm>
          <a:prstGeom prst="rect">
            <a:avLst/>
          </a:prstGeom>
          <a:noFill/>
        </p:spPr>
        <p:txBody>
          <a:bodyPr wrap="none" rtlCol="0">
            <a:spAutoFit/>
          </a:bodyPr>
          <a:lstStyle/>
          <a:p>
            <a:r>
              <a:rPr lang="en-US" sz="2000" b="1" dirty="0">
                <a:solidFill>
                  <a:schemeClr val="tx2"/>
                </a:solidFill>
              </a:rPr>
              <a:t>Nutrition clusters</a:t>
            </a:r>
          </a:p>
        </p:txBody>
      </p:sp>
      <p:sp>
        <p:nvSpPr>
          <p:cNvPr id="50" name="TextBox 49">
            <a:extLst>
              <a:ext uri="{FF2B5EF4-FFF2-40B4-BE49-F238E27FC236}">
                <a16:creationId xmlns:a16="http://schemas.microsoft.com/office/drawing/2014/main" id="{996F273B-AA6D-0B4A-AF5D-659638827197}"/>
              </a:ext>
            </a:extLst>
          </p:cNvPr>
          <p:cNvSpPr txBox="1"/>
          <p:nvPr/>
        </p:nvSpPr>
        <p:spPr>
          <a:xfrm>
            <a:off x="8042202" y="2490297"/>
            <a:ext cx="1965603" cy="400110"/>
          </a:xfrm>
          <a:prstGeom prst="rect">
            <a:avLst/>
          </a:prstGeom>
          <a:noFill/>
        </p:spPr>
        <p:txBody>
          <a:bodyPr wrap="none" rtlCol="0">
            <a:spAutoFit/>
          </a:bodyPr>
          <a:lstStyle/>
          <a:p>
            <a:r>
              <a:rPr lang="en-US" sz="2000" dirty="0"/>
              <a:t>Control clusters</a:t>
            </a:r>
          </a:p>
        </p:txBody>
      </p:sp>
      <p:cxnSp>
        <p:nvCxnSpPr>
          <p:cNvPr id="54" name="Straight Connector 53">
            <a:extLst>
              <a:ext uri="{FF2B5EF4-FFF2-40B4-BE49-F238E27FC236}">
                <a16:creationId xmlns:a16="http://schemas.microsoft.com/office/drawing/2014/main" id="{38FC63E2-2751-DF45-8894-2189DD991E8B}"/>
              </a:ext>
            </a:extLst>
          </p:cNvPr>
          <p:cNvCxnSpPr>
            <a:cxnSpLocks/>
          </p:cNvCxnSpPr>
          <p:nvPr/>
        </p:nvCxnSpPr>
        <p:spPr>
          <a:xfrm>
            <a:off x="7278130" y="2690352"/>
            <a:ext cx="705212" cy="499"/>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717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E39B5-F09A-0145-AB26-B1F2E0AF85E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968AB17-6397-E645-8653-BEF632B15E38}"/>
              </a:ext>
            </a:extLst>
          </p:cNvPr>
          <p:cNvSpPr>
            <a:spLocks noGrp="1"/>
          </p:cNvSpPr>
          <p:nvPr>
            <p:ph idx="1"/>
          </p:nvPr>
        </p:nvSpPr>
        <p:spPr>
          <a:xfrm>
            <a:off x="838200" y="1825625"/>
            <a:ext cx="10866120" cy="4351338"/>
          </a:xfrm>
        </p:spPr>
        <p:txBody>
          <a:bodyPr>
            <a:normAutofit/>
          </a:bodyPr>
          <a:lstStyle/>
          <a:p>
            <a:pPr>
              <a:lnSpc>
                <a:spcPct val="100000"/>
              </a:lnSpc>
            </a:pPr>
            <a:r>
              <a:rPr lang="en-US" sz="3600" dirty="0"/>
              <a:t>By the end of this lesson, you will have all the tools you need to lead the analysis for a $10 million cluster randomized trial.</a:t>
            </a:r>
          </a:p>
        </p:txBody>
      </p:sp>
      <p:sp>
        <p:nvSpPr>
          <p:cNvPr id="4" name="Slide Number Placeholder 3">
            <a:extLst>
              <a:ext uri="{FF2B5EF4-FFF2-40B4-BE49-F238E27FC236}">
                <a16:creationId xmlns:a16="http://schemas.microsoft.com/office/drawing/2014/main" id="{3CE6693F-97FD-8D45-8DEC-5DA34E45EC68}"/>
              </a:ext>
            </a:extLst>
          </p:cNvPr>
          <p:cNvSpPr>
            <a:spLocks noGrp="1"/>
          </p:cNvSpPr>
          <p:nvPr>
            <p:ph type="sldNum" sz="quarter" idx="12"/>
          </p:nvPr>
        </p:nvSpPr>
        <p:spPr/>
        <p:txBody>
          <a:bodyPr/>
          <a:lstStyle/>
          <a:p>
            <a:fld id="{0EB70EE5-6996-EC44-ADB9-94F4BCB5E029}" type="slidenum">
              <a:rPr lang="en-US" smtClean="0"/>
              <a:pPr/>
              <a:t>2</a:t>
            </a:fld>
            <a:endParaRPr lang="en-US"/>
          </a:p>
        </p:txBody>
      </p:sp>
    </p:spTree>
    <p:extLst>
      <p:ext uri="{BB962C8B-B14F-4D97-AF65-F5344CB8AC3E}">
        <p14:creationId xmlns:p14="http://schemas.microsoft.com/office/powerpoint/2010/main" val="3656324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Nutritional intervention in WASH Benefits</a:t>
            </a:r>
          </a:p>
        </p:txBody>
      </p:sp>
      <p:sp>
        <p:nvSpPr>
          <p:cNvPr id="4" name="Slide Number Placeholder 3"/>
          <p:cNvSpPr>
            <a:spLocks noGrp="1"/>
          </p:cNvSpPr>
          <p:nvPr>
            <p:ph type="sldNum" sz="quarter" idx="12"/>
          </p:nvPr>
        </p:nvSpPr>
        <p:spPr/>
        <p:txBody>
          <a:bodyPr/>
          <a:lstStyle/>
          <a:p>
            <a:fld id="{C1EA4FAF-3524-1C4B-AA7F-659E766C9B32}" type="slidenum">
              <a:rPr lang="en-US" smtClean="0"/>
              <a:t>20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1" y="2895600"/>
            <a:ext cx="3368260" cy="3292474"/>
          </a:xfrm>
          <a:prstGeom prst="rect">
            <a:avLst/>
          </a:prstGeom>
        </p:spPr>
      </p:pic>
      <p:sp>
        <p:nvSpPr>
          <p:cNvPr id="6" name="TextBox 5"/>
          <p:cNvSpPr txBox="1"/>
          <p:nvPr/>
        </p:nvSpPr>
        <p:spPr>
          <a:xfrm>
            <a:off x="1181100" y="6237286"/>
            <a:ext cx="1973874" cy="307777"/>
          </a:xfrm>
          <a:prstGeom prst="rect">
            <a:avLst/>
          </a:prstGeom>
          <a:noFill/>
        </p:spPr>
        <p:txBody>
          <a:bodyPr wrap="none" rtlCol="0">
            <a:spAutoFit/>
          </a:bodyPr>
          <a:lstStyle/>
          <a:p>
            <a:r>
              <a:rPr lang="en-US" sz="1400" dirty="0" err="1">
                <a:latin typeface="+mj-lt"/>
              </a:rPr>
              <a:t>www.aliveandthrive.org</a:t>
            </a:r>
            <a:r>
              <a:rPr lang="en-US" sz="1400" dirty="0">
                <a:latin typeface="+mj-lt"/>
              </a:rPr>
              <a:t> </a:t>
            </a:r>
          </a:p>
        </p:txBody>
      </p:sp>
      <p:sp>
        <p:nvSpPr>
          <p:cNvPr id="7" name="TextBox 6"/>
          <p:cNvSpPr txBox="1"/>
          <p:nvPr/>
        </p:nvSpPr>
        <p:spPr>
          <a:xfrm flipH="1">
            <a:off x="1087230" y="1434519"/>
            <a:ext cx="4767469" cy="1477328"/>
          </a:xfrm>
          <a:prstGeom prst="rect">
            <a:avLst/>
          </a:prstGeom>
          <a:noFill/>
        </p:spPr>
        <p:txBody>
          <a:bodyPr wrap="square" rtlCol="0">
            <a:spAutoFit/>
          </a:bodyPr>
          <a:lstStyle/>
          <a:p>
            <a:r>
              <a:rPr lang="en-US" b="1" dirty="0">
                <a:latin typeface="Arial" charset="0"/>
                <a:ea typeface="Arial" charset="0"/>
                <a:cs typeface="Arial" charset="0"/>
              </a:rPr>
              <a:t>Behavior Change</a:t>
            </a:r>
          </a:p>
          <a:p>
            <a:endParaRPr lang="en-US" dirty="0">
              <a:latin typeface="+mj-lt"/>
              <a:ea typeface="Arial" charset="0"/>
              <a:cs typeface="Arial" charset="0"/>
            </a:endParaRPr>
          </a:p>
          <a:p>
            <a:r>
              <a:rPr lang="en-US" dirty="0">
                <a:latin typeface="+mj-lt"/>
                <a:ea typeface="Arial" charset="0"/>
                <a:cs typeface="Arial" charset="0"/>
              </a:rPr>
              <a:t>Exclusive breastfeeding through 6 months</a:t>
            </a:r>
          </a:p>
          <a:p>
            <a:r>
              <a:rPr lang="en-US" dirty="0">
                <a:latin typeface="+mj-lt"/>
                <a:ea typeface="Arial" charset="0"/>
                <a:cs typeface="Arial" charset="0"/>
              </a:rPr>
              <a:t>Continued breastfeeding until 24 months</a:t>
            </a:r>
          </a:p>
          <a:p>
            <a:r>
              <a:rPr lang="en-US" dirty="0">
                <a:latin typeface="+mj-lt"/>
                <a:ea typeface="Arial" charset="0"/>
                <a:cs typeface="Arial" charset="0"/>
              </a:rPr>
              <a:t>Encourage micronutrient dense food</a:t>
            </a:r>
          </a:p>
        </p:txBody>
      </p:sp>
      <p:sp>
        <p:nvSpPr>
          <p:cNvPr id="8" name="TextBox 7"/>
          <p:cNvSpPr txBox="1"/>
          <p:nvPr/>
        </p:nvSpPr>
        <p:spPr>
          <a:xfrm flipH="1">
            <a:off x="6586331" y="1434519"/>
            <a:ext cx="4767469" cy="1200329"/>
          </a:xfrm>
          <a:prstGeom prst="rect">
            <a:avLst/>
          </a:prstGeom>
          <a:noFill/>
        </p:spPr>
        <p:txBody>
          <a:bodyPr wrap="square" rtlCol="0">
            <a:spAutoFit/>
          </a:bodyPr>
          <a:lstStyle/>
          <a:p>
            <a:r>
              <a:rPr lang="en-US" b="1" dirty="0">
                <a:latin typeface="Arial" charset="0"/>
                <a:ea typeface="Arial" charset="0"/>
                <a:cs typeface="Arial" charset="0"/>
              </a:rPr>
              <a:t>Nutritional Supplement</a:t>
            </a:r>
          </a:p>
          <a:p>
            <a:endParaRPr lang="en-US" dirty="0">
              <a:latin typeface="+mj-lt"/>
              <a:ea typeface="Arial" charset="0"/>
              <a:cs typeface="Arial" charset="0"/>
            </a:endParaRPr>
          </a:p>
          <a:p>
            <a:r>
              <a:rPr lang="en-US" dirty="0">
                <a:latin typeface="+mj-lt"/>
                <a:ea typeface="Arial" charset="0"/>
                <a:cs typeface="Arial" charset="0"/>
              </a:rPr>
              <a:t>Nut-based daily supplement 6 </a:t>
            </a:r>
            <a:r>
              <a:rPr lang="mr-IN" dirty="0">
                <a:latin typeface="+mj-lt"/>
                <a:ea typeface="Arial" charset="0"/>
                <a:cs typeface="Arial" charset="0"/>
              </a:rPr>
              <a:t>–</a:t>
            </a:r>
            <a:r>
              <a:rPr lang="en-US" dirty="0">
                <a:latin typeface="+mj-lt"/>
                <a:ea typeface="Arial" charset="0"/>
                <a:cs typeface="Arial" charset="0"/>
              </a:rPr>
              <a:t> 24 months</a:t>
            </a:r>
          </a:p>
          <a:p>
            <a:r>
              <a:rPr lang="en-US" dirty="0">
                <a:latin typeface="+mj-lt"/>
                <a:ea typeface="Arial" charset="0"/>
                <a:cs typeface="Arial" charset="0"/>
              </a:rPr>
              <a:t>118 kcal/day + fatty acids + micronutrients</a:t>
            </a:r>
          </a:p>
        </p:txBody>
      </p:sp>
      <p:sp>
        <p:nvSpPr>
          <p:cNvPr id="9" name="TextBox 8"/>
          <p:cNvSpPr txBox="1"/>
          <p:nvPr/>
        </p:nvSpPr>
        <p:spPr>
          <a:xfrm>
            <a:off x="5689600" y="1333500"/>
            <a:ext cx="368300" cy="584775"/>
          </a:xfrm>
          <a:prstGeom prst="rect">
            <a:avLst/>
          </a:prstGeom>
          <a:noFill/>
        </p:spPr>
        <p:txBody>
          <a:bodyPr wrap="square" rtlCol="0">
            <a:spAutoFit/>
          </a:bodyPr>
          <a:lstStyle/>
          <a:p>
            <a:r>
              <a:rPr lang="en-US" sz="3200">
                <a:latin typeface="Arial" charset="0"/>
                <a:ea typeface="Arial" charset="0"/>
                <a:cs typeface="Arial" charset="0"/>
              </a:rPr>
              <a: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6331" y="3015117"/>
            <a:ext cx="4953000" cy="1587500"/>
          </a:xfrm>
          <a:prstGeom prst="rect">
            <a:avLst/>
          </a:prstGeom>
        </p:spPr>
      </p:pic>
    </p:spTree>
    <p:extLst>
      <p:ext uri="{BB962C8B-B14F-4D97-AF65-F5344CB8AC3E}">
        <p14:creationId xmlns:p14="http://schemas.microsoft.com/office/powerpoint/2010/main" val="2898079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744A-137D-354D-916C-F386E3B4A0B2}"/>
              </a:ext>
            </a:extLst>
          </p:cNvPr>
          <p:cNvSpPr>
            <a:spLocks noGrp="1"/>
          </p:cNvSpPr>
          <p:nvPr>
            <p:ph type="title"/>
          </p:nvPr>
        </p:nvSpPr>
        <p:spPr>
          <a:xfrm>
            <a:off x="838199" y="365126"/>
            <a:ext cx="10801865" cy="722270"/>
          </a:xfrm>
        </p:spPr>
        <p:txBody>
          <a:bodyPr>
            <a:normAutofit/>
          </a:bodyPr>
          <a:lstStyle/>
          <a:p>
            <a:r>
              <a:rPr lang="en-US" dirty="0"/>
              <a:t>Child length</a:t>
            </a:r>
          </a:p>
        </p:txBody>
      </p:sp>
      <p:sp>
        <p:nvSpPr>
          <p:cNvPr id="3" name="Content Placeholder 2">
            <a:extLst>
              <a:ext uri="{FF2B5EF4-FFF2-40B4-BE49-F238E27FC236}">
                <a16:creationId xmlns:a16="http://schemas.microsoft.com/office/drawing/2014/main" id="{93FA5D63-1E4D-5243-B254-ACFFF46A092A}"/>
              </a:ext>
            </a:extLst>
          </p:cNvPr>
          <p:cNvSpPr>
            <a:spLocks noGrp="1"/>
          </p:cNvSpPr>
          <p:nvPr>
            <p:ph idx="1"/>
          </p:nvPr>
        </p:nvSpPr>
        <p:spPr>
          <a:xfrm>
            <a:off x="578707" y="1837981"/>
            <a:ext cx="5341645" cy="4735813"/>
          </a:xfrm>
        </p:spPr>
        <p:txBody>
          <a:bodyPr>
            <a:normAutofit fontScale="92500"/>
          </a:bodyPr>
          <a:lstStyle/>
          <a:p>
            <a:pPr>
              <a:lnSpc>
                <a:spcPct val="110000"/>
              </a:lnSpc>
            </a:pPr>
            <a:r>
              <a:rPr lang="en-US" dirty="0"/>
              <a:t>When children are &lt; 2 years, we often refer to “height” as “length”</a:t>
            </a:r>
          </a:p>
          <a:p>
            <a:pPr>
              <a:lnSpc>
                <a:spcPct val="110000"/>
              </a:lnSpc>
            </a:pPr>
            <a:endParaRPr lang="en-US" dirty="0"/>
          </a:p>
          <a:p>
            <a:pPr>
              <a:lnSpc>
                <a:spcPct val="110000"/>
              </a:lnSpc>
            </a:pPr>
            <a:r>
              <a:rPr lang="en-US" dirty="0"/>
              <a:t>A child’s length (cm) can be scaled to WHO international growth reference standards by age and sex</a:t>
            </a:r>
          </a:p>
          <a:p>
            <a:pPr>
              <a:lnSpc>
                <a:spcPct val="110000"/>
              </a:lnSpc>
            </a:pPr>
            <a:endParaRPr lang="en-US" dirty="0"/>
          </a:p>
          <a:p>
            <a:pPr>
              <a:lnSpc>
                <a:spcPct val="110000"/>
              </a:lnSpc>
            </a:pPr>
            <a:r>
              <a:rPr lang="en-US" dirty="0"/>
              <a:t>Standardized length measurements are</a:t>
            </a:r>
          </a:p>
          <a:p>
            <a:pPr>
              <a:lnSpc>
                <a:spcPct val="110000"/>
              </a:lnSpc>
            </a:pPr>
            <a:r>
              <a:rPr lang="en-US" b="1" dirty="0"/>
              <a:t>length-for-age Z-scores (LAZ)</a:t>
            </a:r>
          </a:p>
        </p:txBody>
      </p:sp>
      <p:sp>
        <p:nvSpPr>
          <p:cNvPr id="4" name="Slide Number Placeholder 3">
            <a:extLst>
              <a:ext uri="{FF2B5EF4-FFF2-40B4-BE49-F238E27FC236}">
                <a16:creationId xmlns:a16="http://schemas.microsoft.com/office/drawing/2014/main" id="{A17EA102-33C5-E548-9FE8-5B9D30AF8ED7}"/>
              </a:ext>
            </a:extLst>
          </p:cNvPr>
          <p:cNvSpPr>
            <a:spLocks noGrp="1"/>
          </p:cNvSpPr>
          <p:nvPr>
            <p:ph type="sldNum" sz="quarter" idx="12"/>
          </p:nvPr>
        </p:nvSpPr>
        <p:spPr/>
        <p:txBody>
          <a:bodyPr/>
          <a:lstStyle/>
          <a:p>
            <a:fld id="{0EB70EE5-6996-EC44-ADB9-94F4BCB5E029}" type="slidenum">
              <a:rPr lang="en-US" smtClean="0"/>
              <a:pPr/>
              <a:t>21</a:t>
            </a:fld>
            <a:endParaRPr lang="en-US"/>
          </a:p>
        </p:txBody>
      </p:sp>
      <p:grpSp>
        <p:nvGrpSpPr>
          <p:cNvPr id="12" name="Group 11">
            <a:extLst>
              <a:ext uri="{FF2B5EF4-FFF2-40B4-BE49-F238E27FC236}">
                <a16:creationId xmlns:a16="http://schemas.microsoft.com/office/drawing/2014/main" id="{8C413609-8783-4641-8FE1-52439740481B}"/>
              </a:ext>
            </a:extLst>
          </p:cNvPr>
          <p:cNvGrpSpPr/>
          <p:nvPr/>
        </p:nvGrpSpPr>
        <p:grpSpPr>
          <a:xfrm>
            <a:off x="6239131" y="2059355"/>
            <a:ext cx="5472353" cy="4118739"/>
            <a:chOff x="6239131" y="2059355"/>
            <a:chExt cx="5472353" cy="4118739"/>
          </a:xfrm>
        </p:grpSpPr>
        <p:sp>
          <p:nvSpPr>
            <p:cNvPr id="9" name="TextBox 8">
              <a:extLst>
                <a:ext uri="{FF2B5EF4-FFF2-40B4-BE49-F238E27FC236}">
                  <a16:creationId xmlns:a16="http://schemas.microsoft.com/office/drawing/2014/main" id="{A04EEEF5-0BB0-2148-A01D-EFFBBE5FD19B}"/>
                </a:ext>
              </a:extLst>
            </p:cNvPr>
            <p:cNvSpPr txBox="1"/>
            <p:nvPr/>
          </p:nvSpPr>
          <p:spPr>
            <a:xfrm>
              <a:off x="7207333" y="2059355"/>
              <a:ext cx="3980577" cy="646331"/>
            </a:xfrm>
            <a:prstGeom prst="rect">
              <a:avLst/>
            </a:prstGeom>
            <a:noFill/>
          </p:spPr>
          <p:txBody>
            <a:bodyPr wrap="none" rtlCol="0">
              <a:spAutoFit/>
            </a:bodyPr>
            <a:lstStyle/>
            <a:p>
              <a:r>
                <a:rPr lang="en-US" dirty="0"/>
                <a:t>WHO LAZ reference standards have </a:t>
              </a:r>
            </a:p>
            <a:p>
              <a:r>
                <a:rPr lang="en-US" dirty="0"/>
                <a:t>mean 0 and standard deviation 1</a:t>
              </a:r>
            </a:p>
          </p:txBody>
        </p:sp>
        <p:pic>
          <p:nvPicPr>
            <p:cNvPr id="11" name="Picture 10">
              <a:extLst>
                <a:ext uri="{FF2B5EF4-FFF2-40B4-BE49-F238E27FC236}">
                  <a16:creationId xmlns:a16="http://schemas.microsoft.com/office/drawing/2014/main" id="{1C0674C4-591D-F548-92D1-37AE92DDF733}"/>
                </a:ext>
              </a:extLst>
            </p:cNvPr>
            <p:cNvPicPr>
              <a:picLocks noChangeAspect="1"/>
            </p:cNvPicPr>
            <p:nvPr/>
          </p:nvPicPr>
          <p:blipFill>
            <a:blip r:embed="rId2"/>
            <a:stretch>
              <a:fillRect/>
            </a:stretch>
          </p:blipFill>
          <p:spPr>
            <a:xfrm>
              <a:off x="6239131" y="2794814"/>
              <a:ext cx="5472353" cy="3383280"/>
            </a:xfrm>
            <a:prstGeom prst="rect">
              <a:avLst/>
            </a:prstGeom>
          </p:spPr>
        </p:pic>
      </p:grpSp>
    </p:spTree>
    <p:extLst>
      <p:ext uri="{BB962C8B-B14F-4D97-AF65-F5344CB8AC3E}">
        <p14:creationId xmlns:p14="http://schemas.microsoft.com/office/powerpoint/2010/main" val="338061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FDC9-2DFC-1F49-8D37-B27E8058D7FF}"/>
              </a:ext>
            </a:extLst>
          </p:cNvPr>
          <p:cNvSpPr>
            <a:spLocks noGrp="1"/>
          </p:cNvSpPr>
          <p:nvPr>
            <p:ph type="title"/>
          </p:nvPr>
        </p:nvSpPr>
        <p:spPr/>
        <p:txBody>
          <a:bodyPr/>
          <a:lstStyle/>
          <a:p>
            <a:r>
              <a:rPr lang="en-US" dirty="0"/>
              <a:t>Child length and LAZ in Bangladesh</a:t>
            </a:r>
          </a:p>
        </p:txBody>
      </p:sp>
      <p:sp>
        <p:nvSpPr>
          <p:cNvPr id="4" name="Slide Number Placeholder 3">
            <a:extLst>
              <a:ext uri="{FF2B5EF4-FFF2-40B4-BE49-F238E27FC236}">
                <a16:creationId xmlns:a16="http://schemas.microsoft.com/office/drawing/2014/main" id="{4AA27212-DEE4-2448-8492-BE89B7EDC71C}"/>
              </a:ext>
            </a:extLst>
          </p:cNvPr>
          <p:cNvSpPr>
            <a:spLocks noGrp="1"/>
          </p:cNvSpPr>
          <p:nvPr>
            <p:ph type="sldNum" sz="quarter" idx="12"/>
          </p:nvPr>
        </p:nvSpPr>
        <p:spPr/>
        <p:txBody>
          <a:bodyPr/>
          <a:lstStyle/>
          <a:p>
            <a:fld id="{0EB70EE5-6996-EC44-ADB9-94F4BCB5E029}" type="slidenum">
              <a:rPr lang="en-US" smtClean="0"/>
              <a:pPr/>
              <a:t>22</a:t>
            </a:fld>
            <a:endParaRPr lang="en-US"/>
          </a:p>
        </p:txBody>
      </p:sp>
      <p:pic>
        <p:nvPicPr>
          <p:cNvPr id="15" name="Picture 14">
            <a:extLst>
              <a:ext uri="{FF2B5EF4-FFF2-40B4-BE49-F238E27FC236}">
                <a16:creationId xmlns:a16="http://schemas.microsoft.com/office/drawing/2014/main" id="{E43D79A9-1177-674B-A641-F9EF403B7FB5}"/>
              </a:ext>
            </a:extLst>
          </p:cNvPr>
          <p:cNvPicPr>
            <a:picLocks noChangeAspect="1"/>
          </p:cNvPicPr>
          <p:nvPr/>
        </p:nvPicPr>
        <p:blipFill>
          <a:blip r:embed="rId2"/>
          <a:stretch>
            <a:fillRect/>
          </a:stretch>
        </p:blipFill>
        <p:spPr>
          <a:xfrm>
            <a:off x="138375" y="2551667"/>
            <a:ext cx="5916057" cy="3657600"/>
          </a:xfrm>
          <a:prstGeom prst="rect">
            <a:avLst/>
          </a:prstGeom>
        </p:spPr>
      </p:pic>
      <p:sp>
        <p:nvSpPr>
          <p:cNvPr id="18" name="TextBox 17">
            <a:extLst>
              <a:ext uri="{FF2B5EF4-FFF2-40B4-BE49-F238E27FC236}">
                <a16:creationId xmlns:a16="http://schemas.microsoft.com/office/drawing/2014/main" id="{5D9D39ED-5E2C-B942-B0FC-23687C24E15A}"/>
              </a:ext>
            </a:extLst>
          </p:cNvPr>
          <p:cNvSpPr txBox="1"/>
          <p:nvPr/>
        </p:nvSpPr>
        <p:spPr>
          <a:xfrm>
            <a:off x="1927654" y="1636173"/>
            <a:ext cx="3381054" cy="830997"/>
          </a:xfrm>
          <a:prstGeom prst="rect">
            <a:avLst/>
          </a:prstGeom>
          <a:noFill/>
        </p:spPr>
        <p:txBody>
          <a:bodyPr wrap="none" rtlCol="0">
            <a:spAutoFit/>
          </a:bodyPr>
          <a:lstStyle/>
          <a:p>
            <a:r>
              <a:rPr lang="en-US" sz="2400" b="1" dirty="0"/>
              <a:t>Length in centimeters</a:t>
            </a:r>
          </a:p>
          <a:p>
            <a:r>
              <a:rPr lang="en-US" sz="2400" dirty="0"/>
              <a:t>Mean = 80, SD = 4</a:t>
            </a:r>
          </a:p>
        </p:txBody>
      </p:sp>
      <p:grpSp>
        <p:nvGrpSpPr>
          <p:cNvPr id="3" name="Group 2">
            <a:extLst>
              <a:ext uri="{FF2B5EF4-FFF2-40B4-BE49-F238E27FC236}">
                <a16:creationId xmlns:a16="http://schemas.microsoft.com/office/drawing/2014/main" id="{E9AF05A6-8F33-8842-8D18-B104B012268D}"/>
              </a:ext>
            </a:extLst>
          </p:cNvPr>
          <p:cNvGrpSpPr/>
          <p:nvPr/>
        </p:nvGrpSpPr>
        <p:grpSpPr>
          <a:xfrm>
            <a:off x="5767762" y="1636173"/>
            <a:ext cx="6310274" cy="4573094"/>
            <a:chOff x="5767762" y="1636173"/>
            <a:chExt cx="6310274" cy="4573094"/>
          </a:xfrm>
        </p:grpSpPr>
        <p:sp>
          <p:nvSpPr>
            <p:cNvPr id="11" name="Right Arrow 10">
              <a:extLst>
                <a:ext uri="{FF2B5EF4-FFF2-40B4-BE49-F238E27FC236}">
                  <a16:creationId xmlns:a16="http://schemas.microsoft.com/office/drawing/2014/main" id="{B35EBE8D-5AB2-B446-889B-560ED324C840}"/>
                </a:ext>
              </a:extLst>
            </p:cNvPr>
            <p:cNvSpPr/>
            <p:nvPr/>
          </p:nvSpPr>
          <p:spPr>
            <a:xfrm>
              <a:off x="5767762" y="1636173"/>
              <a:ext cx="1213022" cy="449923"/>
            </a:xfrm>
            <a:prstGeom prst="rightArrow">
              <a:avLst>
                <a:gd name="adj1" fmla="val 26271"/>
                <a:gd name="adj2"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3AF99647-51D2-4B4E-A9EC-5178A89F0631}"/>
                </a:ext>
              </a:extLst>
            </p:cNvPr>
            <p:cNvPicPr>
              <a:picLocks noChangeAspect="1"/>
            </p:cNvPicPr>
            <p:nvPr/>
          </p:nvPicPr>
          <p:blipFill>
            <a:blip r:embed="rId3"/>
            <a:stretch>
              <a:fillRect/>
            </a:stretch>
          </p:blipFill>
          <p:spPr>
            <a:xfrm>
              <a:off x="6161979" y="2551667"/>
              <a:ext cx="5916057" cy="3657600"/>
            </a:xfrm>
            <a:prstGeom prst="rect">
              <a:avLst/>
            </a:prstGeom>
          </p:spPr>
        </p:pic>
        <p:sp>
          <p:nvSpPr>
            <p:cNvPr id="19" name="TextBox 18">
              <a:extLst>
                <a:ext uri="{FF2B5EF4-FFF2-40B4-BE49-F238E27FC236}">
                  <a16:creationId xmlns:a16="http://schemas.microsoft.com/office/drawing/2014/main" id="{441BA1B2-83CB-EE41-BA00-F2C762CD0B51}"/>
                </a:ext>
              </a:extLst>
            </p:cNvPr>
            <p:cNvSpPr txBox="1"/>
            <p:nvPr/>
          </p:nvSpPr>
          <p:spPr>
            <a:xfrm>
              <a:off x="7439839" y="1636173"/>
              <a:ext cx="3623108" cy="830997"/>
            </a:xfrm>
            <a:prstGeom prst="rect">
              <a:avLst/>
            </a:prstGeom>
            <a:noFill/>
          </p:spPr>
          <p:txBody>
            <a:bodyPr wrap="none" rtlCol="0">
              <a:spAutoFit/>
            </a:bodyPr>
            <a:lstStyle/>
            <a:p>
              <a:r>
                <a:rPr lang="en-US" sz="2400" b="1" dirty="0"/>
                <a:t>LAZ</a:t>
              </a:r>
            </a:p>
            <a:p>
              <a:r>
                <a:rPr lang="en-US" sz="2400" dirty="0"/>
                <a:t>Mean = –1.79, SD = 1.01</a:t>
              </a:r>
            </a:p>
          </p:txBody>
        </p:sp>
      </p:grpSp>
      <p:sp>
        <p:nvSpPr>
          <p:cNvPr id="20" name="TextBox 19">
            <a:extLst>
              <a:ext uri="{FF2B5EF4-FFF2-40B4-BE49-F238E27FC236}">
                <a16:creationId xmlns:a16="http://schemas.microsoft.com/office/drawing/2014/main" id="{3759328D-2EF8-524B-87A8-CD063F5325EC}"/>
              </a:ext>
            </a:extLst>
          </p:cNvPr>
          <p:cNvSpPr txBox="1"/>
          <p:nvPr/>
        </p:nvSpPr>
        <p:spPr>
          <a:xfrm>
            <a:off x="1000897" y="6356350"/>
            <a:ext cx="4737194" cy="369332"/>
          </a:xfrm>
          <a:prstGeom prst="rect">
            <a:avLst/>
          </a:prstGeom>
          <a:noFill/>
        </p:spPr>
        <p:txBody>
          <a:bodyPr wrap="none" rtlCol="0">
            <a:spAutoFit/>
          </a:bodyPr>
          <a:lstStyle/>
          <a:p>
            <a:r>
              <a:rPr lang="en-US" dirty="0"/>
              <a:t>N = 1,103 children, median age = 22 months</a:t>
            </a:r>
          </a:p>
        </p:txBody>
      </p:sp>
    </p:spTree>
    <p:extLst>
      <p:ext uri="{BB962C8B-B14F-4D97-AF65-F5344CB8AC3E}">
        <p14:creationId xmlns:p14="http://schemas.microsoft.com/office/powerpoint/2010/main" val="180992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37DF6-DF76-DE4D-93CC-6F30154505FA}"/>
              </a:ext>
            </a:extLst>
          </p:cNvPr>
          <p:cNvSpPr>
            <a:spLocks noGrp="1"/>
          </p:cNvSpPr>
          <p:nvPr>
            <p:ph type="title"/>
          </p:nvPr>
        </p:nvSpPr>
        <p:spPr/>
        <p:txBody>
          <a:bodyPr>
            <a:normAutofit/>
          </a:bodyPr>
          <a:lstStyle/>
          <a:p>
            <a:r>
              <a:rPr lang="en-US" sz="4400" dirty="0"/>
              <a:t>Assumptions, Arithmetic, and Computing the Paired </a:t>
            </a:r>
            <a:r>
              <a:rPr lang="en-US" sz="4400" i="1" dirty="0"/>
              <a:t>t </a:t>
            </a:r>
            <a:r>
              <a:rPr lang="en-US" sz="4400" dirty="0"/>
              <a:t>Test</a:t>
            </a:r>
          </a:p>
        </p:txBody>
      </p:sp>
      <p:sp>
        <p:nvSpPr>
          <p:cNvPr id="3" name="Text Placeholder 2">
            <a:extLst>
              <a:ext uri="{FF2B5EF4-FFF2-40B4-BE49-F238E27FC236}">
                <a16:creationId xmlns:a16="http://schemas.microsoft.com/office/drawing/2014/main" id="{C1E96DF9-BCE0-1449-B3D5-8F40723862C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D097AC-106F-7147-813A-1DA035A9E99E}"/>
              </a:ext>
            </a:extLst>
          </p:cNvPr>
          <p:cNvSpPr>
            <a:spLocks noGrp="1"/>
          </p:cNvSpPr>
          <p:nvPr>
            <p:ph type="sldNum" sz="quarter" idx="12"/>
          </p:nvPr>
        </p:nvSpPr>
        <p:spPr/>
        <p:txBody>
          <a:bodyPr/>
          <a:lstStyle/>
          <a:p>
            <a:fld id="{0EB70EE5-6996-EC44-ADB9-94F4BCB5E029}" type="slidenum">
              <a:rPr lang="en-US" smtClean="0"/>
              <a:pPr/>
              <a:t>23</a:t>
            </a:fld>
            <a:endParaRPr lang="en-US"/>
          </a:p>
        </p:txBody>
      </p:sp>
    </p:spTree>
    <p:extLst>
      <p:ext uri="{BB962C8B-B14F-4D97-AF65-F5344CB8AC3E}">
        <p14:creationId xmlns:p14="http://schemas.microsoft.com/office/powerpoint/2010/main" val="2470394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9DAACD8-0340-7A48-A5F4-2A6D5DB254FF}"/>
              </a:ext>
            </a:extLst>
          </p:cNvPr>
          <p:cNvSpPr>
            <a:spLocks noGrp="1"/>
          </p:cNvSpPr>
          <p:nvPr>
            <p:ph idx="1"/>
          </p:nvPr>
        </p:nvSpPr>
        <p:spPr>
          <a:xfrm>
            <a:off x="838200" y="483079"/>
            <a:ext cx="10515600" cy="5693884"/>
          </a:xfrm>
        </p:spPr>
        <p:txBody>
          <a:bodyPr/>
          <a:lstStyle/>
          <a:p>
            <a:r>
              <a:rPr lang="en-US" dirty="0">
                <a:latin typeface="Times" pitchFamily="2" charset="0"/>
                <a:ea typeface="Palatino" pitchFamily="2" charset="77"/>
              </a:rPr>
              <a:t>In a paired experiment, we have </a:t>
            </a:r>
            <a:r>
              <a:rPr lang="en-US" i="1" dirty="0">
                <a:latin typeface="Times" pitchFamily="2" charset="0"/>
                <a:ea typeface="Palatino" pitchFamily="2" charset="77"/>
              </a:rPr>
              <a:t>n</a:t>
            </a:r>
            <a:r>
              <a:rPr lang="en-US" dirty="0">
                <a:latin typeface="Times" pitchFamily="2" charset="0"/>
                <a:ea typeface="Palatino" pitchFamily="2" charset="77"/>
              </a:rPr>
              <a:t> pairs of outcome measurements.</a:t>
            </a:r>
          </a:p>
          <a:p>
            <a:r>
              <a:rPr lang="en-US" dirty="0">
                <a:latin typeface="Times" pitchFamily="2" charset="0"/>
                <a:ea typeface="Palatino" pitchFamily="2" charset="77"/>
              </a:rPr>
              <a:t>Within each pair we observe the outcome among control conditions (</a:t>
            </a:r>
            <a:r>
              <a:rPr lang="en-US" i="1" dirty="0">
                <a:latin typeface="Times" pitchFamily="2" charset="0"/>
                <a:ea typeface="Palatino" pitchFamily="2" charset="77"/>
              </a:rPr>
              <a:t>Y</a:t>
            </a:r>
            <a:r>
              <a:rPr lang="en-US" i="1" baseline="-25000" dirty="0">
                <a:latin typeface="Times" pitchFamily="2" charset="0"/>
                <a:ea typeface="Palatino" pitchFamily="2" charset="77"/>
              </a:rPr>
              <a:t>C</a:t>
            </a:r>
            <a:r>
              <a:rPr lang="en-US" dirty="0">
                <a:latin typeface="Times" pitchFamily="2" charset="0"/>
                <a:ea typeface="Palatino" pitchFamily="2" charset="77"/>
              </a:rPr>
              <a:t>) and among intervention conditions (</a:t>
            </a:r>
            <a:r>
              <a:rPr lang="en-US" i="1" dirty="0">
                <a:latin typeface="Times" pitchFamily="2" charset="0"/>
                <a:ea typeface="Palatino" pitchFamily="2" charset="77"/>
              </a:rPr>
              <a:t>Y</a:t>
            </a:r>
            <a:r>
              <a:rPr lang="en-US" i="1" baseline="-25000" dirty="0">
                <a:latin typeface="Times" pitchFamily="2" charset="0"/>
                <a:ea typeface="Palatino" pitchFamily="2" charset="77"/>
              </a:rPr>
              <a:t>I</a:t>
            </a:r>
            <a:r>
              <a:rPr lang="en-US" dirty="0">
                <a:latin typeface="Times" pitchFamily="2" charset="0"/>
                <a:ea typeface="Palatino" pitchFamily="2" charset="77"/>
              </a:rPr>
              <a:t>).  </a:t>
            </a:r>
          </a:p>
          <a:p>
            <a:r>
              <a:rPr lang="en-US" dirty="0">
                <a:latin typeface="Times" pitchFamily="2" charset="0"/>
                <a:ea typeface="Palatino" pitchFamily="2" charset="77"/>
              </a:rPr>
              <a:t>The difference within each pair is </a:t>
            </a:r>
            <a:r>
              <a:rPr lang="en-US" i="1" dirty="0">
                <a:latin typeface="Times" pitchFamily="2" charset="0"/>
                <a:ea typeface="Palatino" pitchFamily="2" charset="77"/>
              </a:rPr>
              <a:t>D = </a:t>
            </a:r>
            <a:r>
              <a:rPr lang="en-US" i="1" dirty="0">
                <a:latin typeface="Times" pitchFamily="2" charset="0"/>
              </a:rPr>
              <a:t>Y</a:t>
            </a:r>
            <a:r>
              <a:rPr lang="en-US" i="1" baseline="-25000" dirty="0">
                <a:latin typeface="Times" pitchFamily="2" charset="0"/>
              </a:rPr>
              <a:t>I  </a:t>
            </a:r>
            <a:r>
              <a:rPr lang="en-US" i="1" dirty="0">
                <a:latin typeface="Times" pitchFamily="2" charset="0"/>
              </a:rPr>
              <a:t>–</a:t>
            </a:r>
            <a:r>
              <a:rPr lang="en-US" i="1" baseline="-25000" dirty="0">
                <a:latin typeface="Times" pitchFamily="2" charset="0"/>
              </a:rPr>
              <a:t> </a:t>
            </a:r>
            <a:r>
              <a:rPr lang="en-US" i="1" dirty="0">
                <a:latin typeface="Times" pitchFamily="2" charset="0"/>
              </a:rPr>
              <a:t>Y</a:t>
            </a:r>
            <a:r>
              <a:rPr lang="en-US" i="1" baseline="-25000" dirty="0">
                <a:latin typeface="Times" pitchFamily="2" charset="0"/>
              </a:rPr>
              <a:t>C</a:t>
            </a:r>
            <a:endParaRPr lang="en-US" i="1" dirty="0">
              <a:latin typeface="Times" pitchFamily="2" charset="0"/>
              <a:ea typeface="Palatino" pitchFamily="2" charset="77"/>
            </a:endParaRPr>
          </a:p>
        </p:txBody>
      </p:sp>
      <p:sp>
        <p:nvSpPr>
          <p:cNvPr id="4" name="Slide Number Placeholder 3">
            <a:extLst>
              <a:ext uri="{FF2B5EF4-FFF2-40B4-BE49-F238E27FC236}">
                <a16:creationId xmlns:a16="http://schemas.microsoft.com/office/drawing/2014/main" id="{DB59A8E3-FC46-7E4C-8026-E9AB9CE514B7}"/>
              </a:ext>
            </a:extLst>
          </p:cNvPr>
          <p:cNvSpPr>
            <a:spLocks noGrp="1"/>
          </p:cNvSpPr>
          <p:nvPr>
            <p:ph type="sldNum" sz="quarter" idx="12"/>
          </p:nvPr>
        </p:nvSpPr>
        <p:spPr/>
        <p:txBody>
          <a:bodyPr/>
          <a:lstStyle/>
          <a:p>
            <a:fld id="{0EB70EE5-6996-EC44-ADB9-94F4BCB5E029}" type="slidenum">
              <a:rPr lang="en-US" smtClean="0"/>
              <a:pPr/>
              <a:t>24</a:t>
            </a:fld>
            <a:endParaRPr lang="en-US"/>
          </a:p>
        </p:txBody>
      </p:sp>
      <p:grpSp>
        <p:nvGrpSpPr>
          <p:cNvPr id="18" name="Group 17">
            <a:extLst>
              <a:ext uri="{FF2B5EF4-FFF2-40B4-BE49-F238E27FC236}">
                <a16:creationId xmlns:a16="http://schemas.microsoft.com/office/drawing/2014/main" id="{26440753-FD70-BC40-952B-D3AB3A3F2C91}"/>
              </a:ext>
            </a:extLst>
          </p:cNvPr>
          <p:cNvGrpSpPr/>
          <p:nvPr/>
        </p:nvGrpSpPr>
        <p:grpSpPr>
          <a:xfrm>
            <a:off x="825435" y="2619694"/>
            <a:ext cx="9732151" cy="4258218"/>
            <a:chOff x="825435" y="2619694"/>
            <a:chExt cx="9732151" cy="4258218"/>
          </a:xfrm>
        </p:grpSpPr>
        <p:pic>
          <p:nvPicPr>
            <p:cNvPr id="8" name="Picture 7">
              <a:extLst>
                <a:ext uri="{FF2B5EF4-FFF2-40B4-BE49-F238E27FC236}">
                  <a16:creationId xmlns:a16="http://schemas.microsoft.com/office/drawing/2014/main" id="{93E7D2A4-A9CC-754D-99B1-0E093023281A}"/>
                </a:ext>
              </a:extLst>
            </p:cNvPr>
            <p:cNvPicPr>
              <a:picLocks noChangeAspect="1"/>
            </p:cNvPicPr>
            <p:nvPr/>
          </p:nvPicPr>
          <p:blipFill rotWithShape="1">
            <a:blip r:embed="rId2"/>
            <a:srcRect l="12504" t="2968" r="1594" b="14984"/>
            <a:stretch/>
          </p:blipFill>
          <p:spPr>
            <a:xfrm>
              <a:off x="1465478" y="3709811"/>
              <a:ext cx="8127096" cy="2646539"/>
            </a:xfrm>
            <a:prstGeom prst="rect">
              <a:avLst/>
            </a:prstGeom>
          </p:spPr>
        </p:pic>
        <p:sp>
          <p:nvSpPr>
            <p:cNvPr id="9" name="TextBox 8">
              <a:extLst>
                <a:ext uri="{FF2B5EF4-FFF2-40B4-BE49-F238E27FC236}">
                  <a16:creationId xmlns:a16="http://schemas.microsoft.com/office/drawing/2014/main" id="{D9CB3305-5E0E-AE4E-882A-513DADFA615B}"/>
                </a:ext>
              </a:extLst>
            </p:cNvPr>
            <p:cNvSpPr txBox="1"/>
            <p:nvPr/>
          </p:nvSpPr>
          <p:spPr>
            <a:xfrm>
              <a:off x="3849364" y="3226485"/>
              <a:ext cx="545342" cy="523220"/>
            </a:xfrm>
            <a:prstGeom prst="rect">
              <a:avLst/>
            </a:prstGeom>
            <a:noFill/>
          </p:spPr>
          <p:txBody>
            <a:bodyPr wrap="none" rtlCol="0">
              <a:spAutoFit/>
            </a:bodyPr>
            <a:lstStyle/>
            <a:p>
              <a:r>
                <a:rPr lang="en-US" sz="2800" i="1" dirty="0">
                  <a:latin typeface="Times" pitchFamily="2" charset="0"/>
                </a:rPr>
                <a:t>Y</a:t>
              </a:r>
              <a:r>
                <a:rPr lang="en-US" sz="2800" i="1" baseline="-25000" dirty="0">
                  <a:latin typeface="Times" pitchFamily="2" charset="0"/>
                </a:rPr>
                <a:t>C</a:t>
              </a:r>
            </a:p>
          </p:txBody>
        </p:sp>
        <p:sp>
          <p:nvSpPr>
            <p:cNvPr id="10" name="TextBox 9">
              <a:extLst>
                <a:ext uri="{FF2B5EF4-FFF2-40B4-BE49-F238E27FC236}">
                  <a16:creationId xmlns:a16="http://schemas.microsoft.com/office/drawing/2014/main" id="{DD9819C7-A789-1E46-B295-C57E94BC1C9C}"/>
                </a:ext>
              </a:extLst>
            </p:cNvPr>
            <p:cNvSpPr txBox="1"/>
            <p:nvPr/>
          </p:nvSpPr>
          <p:spPr>
            <a:xfrm>
              <a:off x="6873805" y="3226485"/>
              <a:ext cx="465192" cy="523220"/>
            </a:xfrm>
            <a:prstGeom prst="rect">
              <a:avLst/>
            </a:prstGeom>
            <a:noFill/>
          </p:spPr>
          <p:txBody>
            <a:bodyPr wrap="none" rtlCol="0">
              <a:spAutoFit/>
            </a:bodyPr>
            <a:lstStyle/>
            <a:p>
              <a:r>
                <a:rPr lang="en-US" sz="2800" i="1" dirty="0">
                  <a:latin typeface="Times" pitchFamily="2" charset="0"/>
                </a:rPr>
                <a:t>Y</a:t>
              </a:r>
              <a:r>
                <a:rPr lang="en-US" sz="2800" i="1" baseline="-25000" dirty="0">
                  <a:latin typeface="Times" pitchFamily="2" charset="0"/>
                </a:rPr>
                <a:t>I</a:t>
              </a:r>
            </a:p>
          </p:txBody>
        </p:sp>
        <p:sp>
          <p:nvSpPr>
            <p:cNvPr id="11" name="TextBox 10">
              <a:extLst>
                <a:ext uri="{FF2B5EF4-FFF2-40B4-BE49-F238E27FC236}">
                  <a16:creationId xmlns:a16="http://schemas.microsoft.com/office/drawing/2014/main" id="{612807B9-9AC9-F148-85DE-821310D685E2}"/>
                </a:ext>
              </a:extLst>
            </p:cNvPr>
            <p:cNvSpPr txBox="1"/>
            <p:nvPr/>
          </p:nvSpPr>
          <p:spPr>
            <a:xfrm>
              <a:off x="8530588" y="3226485"/>
              <a:ext cx="1895071" cy="523220"/>
            </a:xfrm>
            <a:prstGeom prst="rect">
              <a:avLst/>
            </a:prstGeom>
            <a:noFill/>
          </p:spPr>
          <p:txBody>
            <a:bodyPr wrap="none" rtlCol="0">
              <a:spAutoFit/>
            </a:bodyPr>
            <a:lstStyle/>
            <a:p>
              <a:r>
                <a:rPr lang="en-US" sz="2800" i="1" dirty="0">
                  <a:latin typeface="Times" pitchFamily="2" charset="0"/>
                </a:rPr>
                <a:t>D = Y</a:t>
              </a:r>
              <a:r>
                <a:rPr lang="en-US" sz="2800" i="1" baseline="-25000" dirty="0">
                  <a:latin typeface="Times" pitchFamily="2" charset="0"/>
                </a:rPr>
                <a:t>I </a:t>
              </a:r>
              <a:r>
                <a:rPr lang="en-US" sz="2800" i="1" dirty="0">
                  <a:latin typeface="Times" pitchFamily="2" charset="0"/>
                </a:rPr>
                <a:t> –</a:t>
              </a:r>
              <a:r>
                <a:rPr lang="en-US" sz="2800" i="1" baseline="-25000" dirty="0">
                  <a:latin typeface="Times" pitchFamily="2" charset="0"/>
                </a:rPr>
                <a:t> </a:t>
              </a:r>
              <a:r>
                <a:rPr lang="en-US" sz="2800" i="1" dirty="0">
                  <a:latin typeface="Times" pitchFamily="2" charset="0"/>
                </a:rPr>
                <a:t>Y</a:t>
              </a:r>
              <a:r>
                <a:rPr lang="en-US" sz="2800" i="1" baseline="-25000" dirty="0">
                  <a:latin typeface="Times" pitchFamily="2" charset="0"/>
                </a:rPr>
                <a:t>C</a:t>
              </a:r>
            </a:p>
          </p:txBody>
        </p:sp>
        <p:sp>
          <p:nvSpPr>
            <p:cNvPr id="12" name="TextBox 11">
              <a:extLst>
                <a:ext uri="{FF2B5EF4-FFF2-40B4-BE49-F238E27FC236}">
                  <a16:creationId xmlns:a16="http://schemas.microsoft.com/office/drawing/2014/main" id="{35C26CAC-70A3-C44F-8DD2-7F06C853B3A5}"/>
                </a:ext>
              </a:extLst>
            </p:cNvPr>
            <p:cNvSpPr txBox="1"/>
            <p:nvPr/>
          </p:nvSpPr>
          <p:spPr>
            <a:xfrm>
              <a:off x="838200" y="3226485"/>
              <a:ext cx="2382383" cy="523220"/>
            </a:xfrm>
            <a:prstGeom prst="rect">
              <a:avLst/>
            </a:prstGeom>
            <a:noFill/>
          </p:spPr>
          <p:txBody>
            <a:bodyPr wrap="none" rtlCol="0">
              <a:spAutoFit/>
            </a:bodyPr>
            <a:lstStyle/>
            <a:p>
              <a:r>
                <a:rPr lang="en-US" sz="2800" dirty="0">
                  <a:latin typeface="Times" pitchFamily="2" charset="0"/>
                </a:rPr>
                <a:t>Pair (</a:t>
              </a:r>
              <a:r>
                <a:rPr lang="en-US" sz="2800" i="1" dirty="0" err="1">
                  <a:latin typeface="Times" pitchFamily="2" charset="0"/>
                </a:rPr>
                <a:t>i</a:t>
              </a:r>
              <a:r>
                <a:rPr lang="en-US" sz="2800" i="1" dirty="0">
                  <a:latin typeface="Times" pitchFamily="2" charset="0"/>
                </a:rPr>
                <a:t> = 1… n)</a:t>
              </a:r>
              <a:endParaRPr lang="en-US" sz="2800" dirty="0">
                <a:latin typeface="Times" pitchFamily="2" charset="0"/>
              </a:endParaRPr>
            </a:p>
          </p:txBody>
        </p:sp>
        <p:sp>
          <p:nvSpPr>
            <p:cNvPr id="13" name="TextBox 12">
              <a:extLst>
                <a:ext uri="{FF2B5EF4-FFF2-40B4-BE49-F238E27FC236}">
                  <a16:creationId xmlns:a16="http://schemas.microsoft.com/office/drawing/2014/main" id="{FE5C985A-B170-C34B-B35F-1B36794C7837}"/>
                </a:ext>
              </a:extLst>
            </p:cNvPr>
            <p:cNvSpPr txBox="1"/>
            <p:nvPr/>
          </p:nvSpPr>
          <p:spPr>
            <a:xfrm rot="16200000">
              <a:off x="1731410" y="6372306"/>
              <a:ext cx="492443" cy="461665"/>
            </a:xfrm>
            <a:prstGeom prst="rect">
              <a:avLst/>
            </a:prstGeom>
            <a:noFill/>
          </p:spPr>
          <p:txBody>
            <a:bodyPr wrap="none" rtlCol="0">
              <a:spAutoFit/>
            </a:bodyPr>
            <a:lstStyle/>
            <a:p>
              <a:r>
                <a:rPr lang="en-US" sz="2400" dirty="0">
                  <a:latin typeface="Times" pitchFamily="2" charset="0"/>
                </a:rPr>
                <a:t>…</a:t>
              </a:r>
            </a:p>
          </p:txBody>
        </p:sp>
        <p:sp>
          <p:nvSpPr>
            <p:cNvPr id="14" name="TextBox 13">
              <a:extLst>
                <a:ext uri="{FF2B5EF4-FFF2-40B4-BE49-F238E27FC236}">
                  <a16:creationId xmlns:a16="http://schemas.microsoft.com/office/drawing/2014/main" id="{DAEE6F01-66BF-624C-A1D6-0414C8D73309}"/>
                </a:ext>
              </a:extLst>
            </p:cNvPr>
            <p:cNvSpPr txBox="1"/>
            <p:nvPr/>
          </p:nvSpPr>
          <p:spPr>
            <a:xfrm rot="16200000">
              <a:off x="3875814" y="6367612"/>
              <a:ext cx="492443" cy="461665"/>
            </a:xfrm>
            <a:prstGeom prst="rect">
              <a:avLst/>
            </a:prstGeom>
            <a:noFill/>
          </p:spPr>
          <p:txBody>
            <a:bodyPr wrap="none" rtlCol="0">
              <a:spAutoFit/>
            </a:bodyPr>
            <a:lstStyle/>
            <a:p>
              <a:r>
                <a:rPr lang="en-US" sz="2400" dirty="0">
                  <a:latin typeface="Times" pitchFamily="2" charset="0"/>
                </a:rPr>
                <a:t>…</a:t>
              </a:r>
            </a:p>
          </p:txBody>
        </p:sp>
        <p:sp>
          <p:nvSpPr>
            <p:cNvPr id="15" name="TextBox 14">
              <a:extLst>
                <a:ext uri="{FF2B5EF4-FFF2-40B4-BE49-F238E27FC236}">
                  <a16:creationId xmlns:a16="http://schemas.microsoft.com/office/drawing/2014/main" id="{2CC1DD0A-D1FA-6A42-B8A5-AF4142259122}"/>
                </a:ext>
              </a:extLst>
            </p:cNvPr>
            <p:cNvSpPr txBox="1"/>
            <p:nvPr/>
          </p:nvSpPr>
          <p:spPr>
            <a:xfrm rot="16200000">
              <a:off x="6861943" y="6400858"/>
              <a:ext cx="492443" cy="461665"/>
            </a:xfrm>
            <a:prstGeom prst="rect">
              <a:avLst/>
            </a:prstGeom>
            <a:noFill/>
          </p:spPr>
          <p:txBody>
            <a:bodyPr wrap="none" rtlCol="0">
              <a:spAutoFit/>
            </a:bodyPr>
            <a:lstStyle/>
            <a:p>
              <a:r>
                <a:rPr lang="en-US" sz="2400" dirty="0">
                  <a:latin typeface="Times" pitchFamily="2" charset="0"/>
                </a:rPr>
                <a:t>…</a:t>
              </a:r>
            </a:p>
          </p:txBody>
        </p:sp>
        <p:sp>
          <p:nvSpPr>
            <p:cNvPr id="16" name="TextBox 15">
              <a:extLst>
                <a:ext uri="{FF2B5EF4-FFF2-40B4-BE49-F238E27FC236}">
                  <a16:creationId xmlns:a16="http://schemas.microsoft.com/office/drawing/2014/main" id="{AF0AE67E-36F0-5E48-90EB-D32138A9DA80}"/>
                </a:ext>
              </a:extLst>
            </p:cNvPr>
            <p:cNvSpPr txBox="1"/>
            <p:nvPr/>
          </p:nvSpPr>
          <p:spPr>
            <a:xfrm rot="16200000">
              <a:off x="9006347" y="6365092"/>
              <a:ext cx="492443" cy="461665"/>
            </a:xfrm>
            <a:prstGeom prst="rect">
              <a:avLst/>
            </a:prstGeom>
            <a:noFill/>
          </p:spPr>
          <p:txBody>
            <a:bodyPr wrap="none" rtlCol="0">
              <a:spAutoFit/>
            </a:bodyPr>
            <a:lstStyle/>
            <a:p>
              <a:r>
                <a:rPr lang="en-US" sz="2400" dirty="0">
                  <a:latin typeface="Times" pitchFamily="2" charset="0"/>
                </a:rPr>
                <a:t>…</a:t>
              </a:r>
            </a:p>
          </p:txBody>
        </p:sp>
        <p:sp>
          <p:nvSpPr>
            <p:cNvPr id="17" name="TextBox 16">
              <a:extLst>
                <a:ext uri="{FF2B5EF4-FFF2-40B4-BE49-F238E27FC236}">
                  <a16:creationId xmlns:a16="http://schemas.microsoft.com/office/drawing/2014/main" id="{14AB7185-F855-5D4F-873F-B69637E843A2}"/>
                </a:ext>
              </a:extLst>
            </p:cNvPr>
            <p:cNvSpPr txBox="1"/>
            <p:nvPr/>
          </p:nvSpPr>
          <p:spPr>
            <a:xfrm>
              <a:off x="825435" y="2619694"/>
              <a:ext cx="9732151" cy="523220"/>
            </a:xfrm>
            <a:prstGeom prst="rect">
              <a:avLst/>
            </a:prstGeom>
            <a:noFill/>
          </p:spPr>
          <p:txBody>
            <a:bodyPr wrap="none" rtlCol="0">
              <a:spAutoFit/>
            </a:bodyPr>
            <a:lstStyle/>
            <a:p>
              <a:r>
                <a:rPr lang="en-US" sz="2800" dirty="0">
                  <a:latin typeface="Times" pitchFamily="2" charset="0"/>
                  <a:ea typeface="Palatino" pitchFamily="2" charset="77"/>
                </a:rPr>
                <a:t>First 5 observations from the </a:t>
              </a:r>
              <a:r>
                <a:rPr lang="en-US" sz="2800" i="1" dirty="0">
                  <a:latin typeface="Times" pitchFamily="2" charset="0"/>
                  <a:ea typeface="Palatino" pitchFamily="2" charset="77"/>
                </a:rPr>
                <a:t>n = </a:t>
              </a:r>
              <a:r>
                <a:rPr lang="en-US" sz="2800" dirty="0">
                  <a:latin typeface="Times" pitchFamily="2" charset="0"/>
                  <a:ea typeface="Palatino" pitchFamily="2" charset="77"/>
                </a:rPr>
                <a:t>90 blocks in the Bangladesh trial</a:t>
              </a:r>
              <a:endParaRPr lang="en-US" sz="2800" dirty="0"/>
            </a:p>
          </p:txBody>
        </p:sp>
      </p:grpSp>
    </p:spTree>
    <p:extLst>
      <p:ext uri="{BB962C8B-B14F-4D97-AF65-F5344CB8AC3E}">
        <p14:creationId xmlns:p14="http://schemas.microsoft.com/office/powerpoint/2010/main" val="401962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E601-829F-FE48-8DA2-3D6F81E5AF13}"/>
              </a:ext>
            </a:extLst>
          </p:cNvPr>
          <p:cNvSpPr>
            <a:spLocks noGrp="1"/>
          </p:cNvSpPr>
          <p:nvPr>
            <p:ph type="title"/>
          </p:nvPr>
        </p:nvSpPr>
        <p:spPr/>
        <p:txBody>
          <a:bodyPr/>
          <a:lstStyle/>
          <a:p>
            <a:r>
              <a:rPr lang="en-US" dirty="0"/>
              <a:t>Key point:</a:t>
            </a:r>
          </a:p>
        </p:txBody>
      </p:sp>
      <p:sp>
        <p:nvSpPr>
          <p:cNvPr id="3" name="Content Placeholder 2">
            <a:extLst>
              <a:ext uri="{FF2B5EF4-FFF2-40B4-BE49-F238E27FC236}">
                <a16:creationId xmlns:a16="http://schemas.microsoft.com/office/drawing/2014/main" id="{A9ED814A-4820-4744-8C2E-86E7A30B862C}"/>
              </a:ext>
            </a:extLst>
          </p:cNvPr>
          <p:cNvSpPr>
            <a:spLocks noGrp="1"/>
          </p:cNvSpPr>
          <p:nvPr>
            <p:ph idx="1"/>
          </p:nvPr>
        </p:nvSpPr>
        <p:spPr/>
        <p:txBody>
          <a:bodyPr>
            <a:normAutofit/>
          </a:bodyPr>
          <a:lstStyle/>
          <a:p>
            <a:r>
              <a:rPr lang="en-US" sz="3200" dirty="0"/>
              <a:t>The paired </a:t>
            </a:r>
            <a:r>
              <a:rPr lang="en-US" sz="3200" i="1" dirty="0"/>
              <a:t>t</a:t>
            </a:r>
            <a:r>
              <a:rPr lang="en-US" sz="3200" dirty="0"/>
              <a:t> test is the same as a one-sample </a:t>
            </a:r>
            <a:r>
              <a:rPr lang="en-US" sz="3200" i="1" dirty="0"/>
              <a:t>t</a:t>
            </a:r>
            <a:r>
              <a:rPr lang="en-US" sz="3200" dirty="0"/>
              <a:t> test on the paired differences.</a:t>
            </a:r>
          </a:p>
        </p:txBody>
      </p:sp>
      <p:sp>
        <p:nvSpPr>
          <p:cNvPr id="4" name="Slide Number Placeholder 3">
            <a:extLst>
              <a:ext uri="{FF2B5EF4-FFF2-40B4-BE49-F238E27FC236}">
                <a16:creationId xmlns:a16="http://schemas.microsoft.com/office/drawing/2014/main" id="{CA65C03A-81FB-0048-9896-BF6BE30A634D}"/>
              </a:ext>
            </a:extLst>
          </p:cNvPr>
          <p:cNvSpPr>
            <a:spLocks noGrp="1"/>
          </p:cNvSpPr>
          <p:nvPr>
            <p:ph type="sldNum" sz="quarter" idx="12"/>
          </p:nvPr>
        </p:nvSpPr>
        <p:spPr/>
        <p:txBody>
          <a:bodyPr/>
          <a:lstStyle/>
          <a:p>
            <a:fld id="{0EB70EE5-6996-EC44-ADB9-94F4BCB5E029}" type="slidenum">
              <a:rPr lang="en-US" smtClean="0"/>
              <a:pPr/>
              <a:t>25</a:t>
            </a:fld>
            <a:endParaRPr lang="en-US"/>
          </a:p>
        </p:txBody>
      </p:sp>
    </p:spTree>
    <p:extLst>
      <p:ext uri="{BB962C8B-B14F-4D97-AF65-F5344CB8AC3E}">
        <p14:creationId xmlns:p14="http://schemas.microsoft.com/office/powerpoint/2010/main" val="3838372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3F5D-4F2F-C746-AE80-5C9EEFD935F2}"/>
              </a:ext>
            </a:extLst>
          </p:cNvPr>
          <p:cNvSpPr>
            <a:spLocks noGrp="1"/>
          </p:cNvSpPr>
          <p:nvPr>
            <p:ph type="title"/>
          </p:nvPr>
        </p:nvSpPr>
        <p:spPr/>
        <p:txBody>
          <a:bodyPr/>
          <a:lstStyle/>
          <a:p>
            <a:r>
              <a:rPr lang="en-US" dirty="0"/>
              <a:t>Assumptions of the paired</a:t>
            </a:r>
            <a:r>
              <a:rPr lang="en-US" i="1" dirty="0"/>
              <a:t> t </a:t>
            </a:r>
            <a:r>
              <a:rPr lang="en-US" dirty="0"/>
              <a:t>test</a:t>
            </a:r>
          </a:p>
        </p:txBody>
      </p:sp>
      <p:sp>
        <p:nvSpPr>
          <p:cNvPr id="3" name="Content Placeholder 2">
            <a:extLst>
              <a:ext uri="{FF2B5EF4-FFF2-40B4-BE49-F238E27FC236}">
                <a16:creationId xmlns:a16="http://schemas.microsoft.com/office/drawing/2014/main" id="{74C1E4EC-5CB0-C143-9539-9A9A8732F4DF}"/>
              </a:ext>
            </a:extLst>
          </p:cNvPr>
          <p:cNvSpPr>
            <a:spLocks noGrp="1"/>
          </p:cNvSpPr>
          <p:nvPr>
            <p:ph idx="1"/>
          </p:nvPr>
        </p:nvSpPr>
        <p:spPr>
          <a:xfrm>
            <a:off x="838200" y="1362974"/>
            <a:ext cx="10336078" cy="5358501"/>
          </a:xfrm>
        </p:spPr>
        <p:txBody>
          <a:bodyPr>
            <a:normAutofit/>
          </a:bodyPr>
          <a:lstStyle/>
          <a:p>
            <a:pPr marL="514350" indent="-514350">
              <a:buFont typeface="+mj-lt"/>
              <a:buAutoNum type="arabicPeriod"/>
            </a:pPr>
            <a:r>
              <a:rPr lang="en-US" sz="3200" dirty="0">
                <a:latin typeface="Times" pitchFamily="2" charset="0"/>
              </a:rPr>
              <a:t>Pair-wise differences, </a:t>
            </a:r>
            <a:r>
              <a:rPr lang="en-US" sz="3200" i="1" dirty="0">
                <a:latin typeface="Times" pitchFamily="2" charset="0"/>
              </a:rPr>
              <a:t>D</a:t>
            </a:r>
            <a:r>
              <a:rPr lang="en-US" sz="3200" dirty="0">
                <a:latin typeface="Times" pitchFamily="2" charset="0"/>
              </a:rPr>
              <a:t>, are normally distributed with mean 𝜇</a:t>
            </a:r>
            <a:r>
              <a:rPr lang="en-US" sz="3200" i="1" baseline="-25000" dirty="0">
                <a:latin typeface="Times" pitchFamily="2" charset="0"/>
              </a:rPr>
              <a:t>D</a:t>
            </a:r>
            <a:r>
              <a:rPr lang="en-US" sz="3200" i="1" dirty="0">
                <a:latin typeface="Times" pitchFamily="2" charset="0"/>
              </a:rPr>
              <a:t> </a:t>
            </a:r>
            <a:r>
              <a:rPr lang="en-US" sz="3200" dirty="0">
                <a:latin typeface="Times" pitchFamily="2" charset="0"/>
              </a:rPr>
              <a:t>and variance </a:t>
            </a:r>
            <a:r>
              <a:rPr lang="en-US" sz="3200" i="1" dirty="0">
                <a:latin typeface="Times" pitchFamily="2" charset="0"/>
              </a:rPr>
              <a:t>σ</a:t>
            </a:r>
            <a:r>
              <a:rPr lang="en-US" sz="3200" i="1" baseline="-25000" dirty="0">
                <a:latin typeface="Times" pitchFamily="2" charset="0"/>
              </a:rPr>
              <a:t>D</a:t>
            </a:r>
            <a:r>
              <a:rPr lang="en-US" sz="3200" i="1" baseline="30000" dirty="0">
                <a:latin typeface="Times" pitchFamily="2" charset="0"/>
              </a:rPr>
              <a:t>2</a:t>
            </a:r>
            <a:r>
              <a:rPr lang="en-US" sz="3200" dirty="0">
                <a:latin typeface="Times" pitchFamily="2" charset="0"/>
              </a:rPr>
              <a:t>. </a:t>
            </a:r>
          </a:p>
          <a:p>
            <a:pPr marL="914400" lvl="1" indent="-457200">
              <a:buFont typeface="Arial" panose="020B0604020202020204" pitchFamily="34" charset="0"/>
              <a:buChar char="•"/>
            </a:pPr>
            <a:r>
              <a:rPr lang="en-US" sz="2800" dirty="0">
                <a:latin typeface="Times" pitchFamily="2" charset="0"/>
              </a:rPr>
              <a:t>If </a:t>
            </a:r>
            <a:r>
              <a:rPr lang="en-US" sz="2800" i="1" dirty="0">
                <a:latin typeface="Times" pitchFamily="2" charset="0"/>
              </a:rPr>
              <a:t>D </a:t>
            </a:r>
            <a:r>
              <a:rPr lang="en-US" sz="2800" dirty="0">
                <a:latin typeface="Times" pitchFamily="2" charset="0"/>
              </a:rPr>
              <a:t>is highly skewed or there are serious outliers, consider the non-parametric Wilcoxon signed rank test</a:t>
            </a:r>
          </a:p>
          <a:p>
            <a:pPr marL="514350" indent="-514350">
              <a:buFont typeface="+mj-lt"/>
              <a:buAutoNum type="arabicPeriod"/>
            </a:pPr>
            <a:endParaRPr lang="en-US" sz="3200" dirty="0">
              <a:latin typeface="Times" pitchFamily="2" charset="0"/>
            </a:endParaRPr>
          </a:p>
          <a:p>
            <a:pPr marL="514350" indent="-514350">
              <a:buFont typeface="+mj-lt"/>
              <a:buAutoNum type="arabicPeriod"/>
            </a:pPr>
            <a:r>
              <a:rPr lang="en-US" sz="3200" dirty="0">
                <a:latin typeface="Times" pitchFamily="2" charset="0"/>
              </a:rPr>
              <a:t>Each pair must be independent!</a:t>
            </a:r>
          </a:p>
          <a:p>
            <a:pPr marL="971550" lvl="1" indent="-514350">
              <a:buFont typeface="Arial" panose="020B0604020202020204" pitchFamily="34" charset="0"/>
              <a:buChar char="•"/>
            </a:pPr>
            <a:r>
              <a:rPr lang="en-US" sz="2800" dirty="0">
                <a:latin typeface="Times" pitchFamily="2" charset="0"/>
              </a:rPr>
              <a:t>Lack of independence among pairs, such as enrolling multiple family members in a sleep study, violates the assumptions of the </a:t>
            </a:r>
            <a:r>
              <a:rPr lang="en-US" sz="2800" i="1" dirty="0">
                <a:latin typeface="Times" pitchFamily="2" charset="0"/>
              </a:rPr>
              <a:t>t</a:t>
            </a:r>
            <a:r>
              <a:rPr lang="en-US" sz="2800" i="1" dirty="0"/>
              <a:t> </a:t>
            </a:r>
            <a:r>
              <a:rPr lang="en-US" sz="2800" dirty="0">
                <a:latin typeface="Times" pitchFamily="2" charset="0"/>
              </a:rPr>
              <a:t>test.  </a:t>
            </a:r>
          </a:p>
        </p:txBody>
      </p:sp>
      <p:sp>
        <p:nvSpPr>
          <p:cNvPr id="4" name="Slide Number Placeholder 3">
            <a:extLst>
              <a:ext uri="{FF2B5EF4-FFF2-40B4-BE49-F238E27FC236}">
                <a16:creationId xmlns:a16="http://schemas.microsoft.com/office/drawing/2014/main" id="{B073FDE6-826E-824B-91A6-A56F24D1059D}"/>
              </a:ext>
            </a:extLst>
          </p:cNvPr>
          <p:cNvSpPr>
            <a:spLocks noGrp="1"/>
          </p:cNvSpPr>
          <p:nvPr>
            <p:ph type="sldNum" sz="quarter" idx="12"/>
          </p:nvPr>
        </p:nvSpPr>
        <p:spPr/>
        <p:txBody>
          <a:bodyPr/>
          <a:lstStyle/>
          <a:p>
            <a:fld id="{0EB70EE5-6996-EC44-ADB9-94F4BCB5E029}" type="slidenum">
              <a:rPr lang="en-US" smtClean="0"/>
              <a:pPr/>
              <a:t>26</a:t>
            </a:fld>
            <a:endParaRPr lang="en-US"/>
          </a:p>
        </p:txBody>
      </p:sp>
    </p:spTree>
    <p:extLst>
      <p:ext uri="{BB962C8B-B14F-4D97-AF65-F5344CB8AC3E}">
        <p14:creationId xmlns:p14="http://schemas.microsoft.com/office/powerpoint/2010/main" val="270964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87E97-FD1D-3E4F-8EDF-11754861CF20}"/>
              </a:ext>
            </a:extLst>
          </p:cNvPr>
          <p:cNvSpPr>
            <a:spLocks noGrp="1"/>
          </p:cNvSpPr>
          <p:nvPr>
            <p:ph type="title"/>
          </p:nvPr>
        </p:nvSpPr>
        <p:spPr/>
        <p:txBody>
          <a:bodyPr>
            <a:normAutofit/>
          </a:bodyPr>
          <a:lstStyle/>
          <a:p>
            <a:r>
              <a:rPr lang="en-US" sz="3600" dirty="0"/>
              <a:t>Assumption 1: normally distributed differences</a:t>
            </a:r>
          </a:p>
        </p:txBody>
      </p:sp>
      <p:sp>
        <p:nvSpPr>
          <p:cNvPr id="4" name="Content Placeholder 3">
            <a:extLst>
              <a:ext uri="{FF2B5EF4-FFF2-40B4-BE49-F238E27FC236}">
                <a16:creationId xmlns:a16="http://schemas.microsoft.com/office/drawing/2014/main" id="{82384983-0E3E-5A4B-A0D2-FE6CE034742B}"/>
              </a:ext>
            </a:extLst>
          </p:cNvPr>
          <p:cNvSpPr>
            <a:spLocks noGrp="1"/>
          </p:cNvSpPr>
          <p:nvPr>
            <p:ph idx="1"/>
          </p:nvPr>
        </p:nvSpPr>
        <p:spPr/>
        <p:txBody>
          <a:bodyPr/>
          <a:lstStyle/>
          <a:p>
            <a:r>
              <a:rPr lang="en-US" dirty="0"/>
              <a:t>We can assess whether the sample distribution of </a:t>
            </a:r>
            <a:r>
              <a:rPr lang="en-US" i="1" dirty="0"/>
              <a:t>D</a:t>
            </a:r>
            <a:r>
              <a:rPr lang="en-US" dirty="0"/>
              <a:t> is compatible with a normal distribution using a quantile-quantile plot and through formal statistical testing, such as the Shapiro-Wilk normality test (not covered today!)</a:t>
            </a:r>
          </a:p>
          <a:p>
            <a:endParaRPr lang="en-US" dirty="0"/>
          </a:p>
          <a:p>
            <a:r>
              <a:rPr lang="en-US" dirty="0"/>
              <a:t>The effect of non-normality is fairly small if </a:t>
            </a:r>
            <a:r>
              <a:rPr lang="en-US" i="1" dirty="0"/>
              <a:t>n</a:t>
            </a:r>
            <a:r>
              <a:rPr lang="en-US" dirty="0"/>
              <a:t> &gt; 30, since by the central limit theorem the distribution of </a:t>
            </a:r>
            <a:r>
              <a:rPr lang="en-US" i="1" dirty="0"/>
              <a:t>D</a:t>
            </a:r>
            <a:r>
              <a:rPr lang="en-US" dirty="0"/>
              <a:t> will be close to normal in that case. *</a:t>
            </a:r>
          </a:p>
        </p:txBody>
      </p:sp>
      <p:sp>
        <p:nvSpPr>
          <p:cNvPr id="3" name="Slide Number Placeholder 2">
            <a:extLst>
              <a:ext uri="{FF2B5EF4-FFF2-40B4-BE49-F238E27FC236}">
                <a16:creationId xmlns:a16="http://schemas.microsoft.com/office/drawing/2014/main" id="{4945D0EF-E6FB-B243-83FE-E7357B1B648E}"/>
              </a:ext>
            </a:extLst>
          </p:cNvPr>
          <p:cNvSpPr>
            <a:spLocks noGrp="1"/>
          </p:cNvSpPr>
          <p:nvPr>
            <p:ph type="sldNum" sz="quarter" idx="12"/>
          </p:nvPr>
        </p:nvSpPr>
        <p:spPr/>
        <p:txBody>
          <a:bodyPr/>
          <a:lstStyle/>
          <a:p>
            <a:fld id="{0EB70EE5-6996-EC44-ADB9-94F4BCB5E029}" type="slidenum">
              <a:rPr lang="en-US" smtClean="0"/>
              <a:pPr/>
              <a:t>27</a:t>
            </a:fld>
            <a:endParaRPr lang="en-US"/>
          </a:p>
        </p:txBody>
      </p:sp>
      <p:sp>
        <p:nvSpPr>
          <p:cNvPr id="5" name="TextBox 4">
            <a:extLst>
              <a:ext uri="{FF2B5EF4-FFF2-40B4-BE49-F238E27FC236}">
                <a16:creationId xmlns:a16="http://schemas.microsoft.com/office/drawing/2014/main" id="{39B281DC-C048-CF46-9A3E-05A927B01CD9}"/>
              </a:ext>
            </a:extLst>
          </p:cNvPr>
          <p:cNvSpPr txBox="1"/>
          <p:nvPr/>
        </p:nvSpPr>
        <p:spPr>
          <a:xfrm>
            <a:off x="838200" y="6128623"/>
            <a:ext cx="8738290" cy="369332"/>
          </a:xfrm>
          <a:prstGeom prst="rect">
            <a:avLst/>
          </a:prstGeom>
          <a:noFill/>
        </p:spPr>
        <p:txBody>
          <a:bodyPr wrap="none" rtlCol="0">
            <a:spAutoFit/>
          </a:bodyPr>
          <a:lstStyle/>
          <a:p>
            <a:r>
              <a:rPr lang="en-US" dirty="0">
                <a:latin typeface="Palatino" pitchFamily="2" charset="77"/>
                <a:ea typeface="Palatino" pitchFamily="2" charset="77"/>
              </a:rPr>
              <a:t>* Altman DG, Bland JM. Statistics notes: the normal distribution. </a:t>
            </a:r>
            <a:r>
              <a:rPr lang="en-US" i="1" dirty="0">
                <a:latin typeface="Palatino" pitchFamily="2" charset="77"/>
                <a:ea typeface="Palatino" pitchFamily="2" charset="77"/>
              </a:rPr>
              <a:t>BMJ</a:t>
            </a:r>
            <a:r>
              <a:rPr lang="en-US" dirty="0">
                <a:latin typeface="Palatino" pitchFamily="2" charset="77"/>
                <a:ea typeface="Palatino" pitchFamily="2" charset="77"/>
              </a:rPr>
              <a:t>. 1995;310: 298.</a:t>
            </a:r>
          </a:p>
        </p:txBody>
      </p:sp>
    </p:spTree>
    <p:extLst>
      <p:ext uri="{BB962C8B-B14F-4D97-AF65-F5344CB8AC3E}">
        <p14:creationId xmlns:p14="http://schemas.microsoft.com/office/powerpoint/2010/main" val="3597592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A67B8B-CD05-AB41-B0F1-29E775C6538F}"/>
              </a:ext>
            </a:extLst>
          </p:cNvPr>
          <p:cNvSpPr>
            <a:spLocks noGrp="1"/>
          </p:cNvSpPr>
          <p:nvPr>
            <p:ph type="sldNum" sz="quarter" idx="12"/>
          </p:nvPr>
        </p:nvSpPr>
        <p:spPr/>
        <p:txBody>
          <a:bodyPr/>
          <a:lstStyle/>
          <a:p>
            <a:fld id="{0EB70EE5-6996-EC44-ADB9-94F4BCB5E029}" type="slidenum">
              <a:rPr lang="en-US" smtClean="0"/>
              <a:pPr/>
              <a:t>28</a:t>
            </a:fld>
            <a:endParaRPr lang="en-US"/>
          </a:p>
        </p:txBody>
      </p:sp>
      <p:pic>
        <p:nvPicPr>
          <p:cNvPr id="6" name="Picture 5">
            <a:extLst>
              <a:ext uri="{FF2B5EF4-FFF2-40B4-BE49-F238E27FC236}">
                <a16:creationId xmlns:a16="http://schemas.microsoft.com/office/drawing/2014/main" id="{053C2BD8-DD3C-1346-B305-40AD92DE0CF9}"/>
              </a:ext>
            </a:extLst>
          </p:cNvPr>
          <p:cNvPicPr>
            <a:picLocks noChangeAspect="1"/>
          </p:cNvPicPr>
          <p:nvPr/>
        </p:nvPicPr>
        <p:blipFill>
          <a:blip r:embed="rId2"/>
          <a:stretch>
            <a:fillRect/>
          </a:stretch>
        </p:blipFill>
        <p:spPr>
          <a:xfrm>
            <a:off x="1633987" y="955674"/>
            <a:ext cx="9372600" cy="5765800"/>
          </a:xfrm>
          <a:prstGeom prst="rect">
            <a:avLst/>
          </a:prstGeom>
        </p:spPr>
      </p:pic>
      <p:sp>
        <p:nvSpPr>
          <p:cNvPr id="9" name="TextBox 8">
            <a:extLst>
              <a:ext uri="{FF2B5EF4-FFF2-40B4-BE49-F238E27FC236}">
                <a16:creationId xmlns:a16="http://schemas.microsoft.com/office/drawing/2014/main" id="{A669D947-D0B0-D74D-BCA2-4B40EAA37A49}"/>
              </a:ext>
            </a:extLst>
          </p:cNvPr>
          <p:cNvSpPr txBox="1"/>
          <p:nvPr/>
        </p:nvSpPr>
        <p:spPr>
          <a:xfrm>
            <a:off x="4430663" y="1706287"/>
            <a:ext cx="564578" cy="523220"/>
          </a:xfrm>
          <a:prstGeom prst="rect">
            <a:avLst/>
          </a:prstGeom>
          <a:noFill/>
        </p:spPr>
        <p:txBody>
          <a:bodyPr wrap="none" rtlCol="0">
            <a:spAutoFit/>
          </a:bodyPr>
          <a:lstStyle/>
          <a:p>
            <a:r>
              <a:rPr lang="en-US" sz="2800" i="1" dirty="0">
                <a:solidFill>
                  <a:srgbClr val="3366AB"/>
                </a:solidFill>
                <a:latin typeface="Times" pitchFamily="2" charset="0"/>
              </a:rPr>
              <a:t>Y</a:t>
            </a:r>
            <a:r>
              <a:rPr lang="en-US" sz="2800" i="1" baseline="-25000" dirty="0">
                <a:solidFill>
                  <a:srgbClr val="3366AB"/>
                </a:solidFill>
                <a:latin typeface="Times" pitchFamily="2" charset="0"/>
              </a:rPr>
              <a:t>C</a:t>
            </a:r>
            <a:endParaRPr lang="en-US" i="1" baseline="-25000" dirty="0">
              <a:solidFill>
                <a:srgbClr val="3366AB"/>
              </a:solidFill>
              <a:latin typeface="Times" pitchFamily="2" charset="0"/>
            </a:endParaRPr>
          </a:p>
        </p:txBody>
      </p:sp>
      <p:sp>
        <p:nvSpPr>
          <p:cNvPr id="10" name="TextBox 9">
            <a:extLst>
              <a:ext uri="{FF2B5EF4-FFF2-40B4-BE49-F238E27FC236}">
                <a16:creationId xmlns:a16="http://schemas.microsoft.com/office/drawing/2014/main" id="{19F4EDD9-1199-C14D-A40A-5F5A2AFEAEE6}"/>
              </a:ext>
            </a:extLst>
          </p:cNvPr>
          <p:cNvSpPr txBox="1"/>
          <p:nvPr/>
        </p:nvSpPr>
        <p:spPr>
          <a:xfrm>
            <a:off x="6722414" y="2229507"/>
            <a:ext cx="465192" cy="523220"/>
          </a:xfrm>
          <a:prstGeom prst="rect">
            <a:avLst/>
          </a:prstGeom>
          <a:noFill/>
        </p:spPr>
        <p:txBody>
          <a:bodyPr wrap="none" rtlCol="0">
            <a:spAutoFit/>
          </a:bodyPr>
          <a:lstStyle/>
          <a:p>
            <a:r>
              <a:rPr lang="en-US" sz="2800" i="1" dirty="0">
                <a:solidFill>
                  <a:srgbClr val="FFC000"/>
                </a:solidFill>
                <a:latin typeface="Times" pitchFamily="2" charset="0"/>
              </a:rPr>
              <a:t>Y</a:t>
            </a:r>
            <a:r>
              <a:rPr lang="en-US" sz="2800" i="1" baseline="-25000" dirty="0">
                <a:solidFill>
                  <a:srgbClr val="FFC000"/>
                </a:solidFill>
                <a:latin typeface="Times" pitchFamily="2" charset="0"/>
              </a:rPr>
              <a:t>I</a:t>
            </a:r>
            <a:endParaRPr lang="en-US" i="1" baseline="-25000" dirty="0">
              <a:solidFill>
                <a:srgbClr val="FFC000"/>
              </a:solidFill>
              <a:latin typeface="Times" pitchFamily="2" charset="0"/>
            </a:endParaRPr>
          </a:p>
        </p:txBody>
      </p:sp>
    </p:spTree>
    <p:extLst>
      <p:ext uri="{BB962C8B-B14F-4D97-AF65-F5344CB8AC3E}">
        <p14:creationId xmlns:p14="http://schemas.microsoft.com/office/powerpoint/2010/main" val="902474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3043D9-4E73-C04D-83D2-F01C1173EB1A}"/>
              </a:ext>
            </a:extLst>
          </p:cNvPr>
          <p:cNvSpPr>
            <a:spLocks noGrp="1"/>
          </p:cNvSpPr>
          <p:nvPr>
            <p:ph type="sldNum" sz="quarter" idx="12"/>
          </p:nvPr>
        </p:nvSpPr>
        <p:spPr/>
        <p:txBody>
          <a:bodyPr/>
          <a:lstStyle/>
          <a:p>
            <a:fld id="{0EB70EE5-6996-EC44-ADB9-94F4BCB5E029}" type="slidenum">
              <a:rPr lang="en-US" smtClean="0"/>
              <a:pPr/>
              <a:t>29</a:t>
            </a:fld>
            <a:endParaRPr lang="en-US"/>
          </a:p>
        </p:txBody>
      </p:sp>
      <p:pic>
        <p:nvPicPr>
          <p:cNvPr id="4" name="Picture 3">
            <a:extLst>
              <a:ext uri="{FF2B5EF4-FFF2-40B4-BE49-F238E27FC236}">
                <a16:creationId xmlns:a16="http://schemas.microsoft.com/office/drawing/2014/main" id="{52021D59-B51C-0143-A2F8-E5B253724C34}"/>
              </a:ext>
            </a:extLst>
          </p:cNvPr>
          <p:cNvPicPr>
            <a:picLocks noChangeAspect="1"/>
          </p:cNvPicPr>
          <p:nvPr/>
        </p:nvPicPr>
        <p:blipFill>
          <a:blip r:embed="rId2"/>
          <a:stretch>
            <a:fillRect/>
          </a:stretch>
        </p:blipFill>
        <p:spPr>
          <a:xfrm>
            <a:off x="1355101" y="892174"/>
            <a:ext cx="9385300" cy="5829300"/>
          </a:xfrm>
          <a:prstGeom prst="rect">
            <a:avLst/>
          </a:prstGeom>
        </p:spPr>
      </p:pic>
      <p:sp>
        <p:nvSpPr>
          <p:cNvPr id="5" name="TextBox 4">
            <a:extLst>
              <a:ext uri="{FF2B5EF4-FFF2-40B4-BE49-F238E27FC236}">
                <a16:creationId xmlns:a16="http://schemas.microsoft.com/office/drawing/2014/main" id="{B8DBF228-B31A-A043-9440-CA6872F062D5}"/>
              </a:ext>
            </a:extLst>
          </p:cNvPr>
          <p:cNvSpPr txBox="1"/>
          <p:nvPr/>
        </p:nvSpPr>
        <p:spPr>
          <a:xfrm>
            <a:off x="7326140" y="892174"/>
            <a:ext cx="779381" cy="523220"/>
          </a:xfrm>
          <a:prstGeom prst="rect">
            <a:avLst/>
          </a:prstGeom>
          <a:noFill/>
        </p:spPr>
        <p:txBody>
          <a:bodyPr wrap="none" rtlCol="0">
            <a:spAutoFit/>
          </a:bodyPr>
          <a:lstStyle/>
          <a:p>
            <a:r>
              <a:rPr lang="en-US" sz="2800" i="1" dirty="0">
                <a:latin typeface="Times" pitchFamily="2" charset="0"/>
              </a:rPr>
              <a:t>,  D</a:t>
            </a:r>
            <a:r>
              <a:rPr lang="en-US" sz="2800" i="1" baseline="-25000" dirty="0">
                <a:latin typeface="Times" pitchFamily="2" charset="0"/>
              </a:rPr>
              <a:t>i</a:t>
            </a:r>
            <a:endParaRPr lang="en-US" i="1" baseline="-25000" dirty="0">
              <a:latin typeface="Times" pitchFamily="2" charset="0"/>
            </a:endParaRPr>
          </a:p>
        </p:txBody>
      </p:sp>
    </p:spTree>
    <p:extLst>
      <p:ext uri="{BB962C8B-B14F-4D97-AF65-F5344CB8AC3E}">
        <p14:creationId xmlns:p14="http://schemas.microsoft.com/office/powerpoint/2010/main" val="1298639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606DF-E48A-ED4F-960D-D2E155F9B460}"/>
              </a:ext>
            </a:extLst>
          </p:cNvPr>
          <p:cNvSpPr>
            <a:spLocks noGrp="1"/>
          </p:cNvSpPr>
          <p:nvPr>
            <p:ph type="title"/>
          </p:nvPr>
        </p:nvSpPr>
        <p:spPr>
          <a:xfrm>
            <a:off x="838200" y="365126"/>
            <a:ext cx="10515600" cy="796410"/>
          </a:xfrm>
        </p:spPr>
        <p:txBody>
          <a:bodyPr/>
          <a:lstStyle/>
          <a:p>
            <a:r>
              <a:rPr lang="en-US" dirty="0"/>
              <a:t>Learning Objectives for this lesson</a:t>
            </a:r>
          </a:p>
        </p:txBody>
      </p:sp>
      <p:sp>
        <p:nvSpPr>
          <p:cNvPr id="3" name="Content Placeholder 2">
            <a:extLst>
              <a:ext uri="{FF2B5EF4-FFF2-40B4-BE49-F238E27FC236}">
                <a16:creationId xmlns:a16="http://schemas.microsoft.com/office/drawing/2014/main" id="{2ABDC1AA-C505-AB48-930D-242B166F7174}"/>
              </a:ext>
            </a:extLst>
          </p:cNvPr>
          <p:cNvSpPr>
            <a:spLocks noGrp="1"/>
          </p:cNvSpPr>
          <p:nvPr>
            <p:ph idx="1"/>
          </p:nvPr>
        </p:nvSpPr>
        <p:spPr/>
        <p:txBody>
          <a:bodyPr/>
          <a:lstStyle/>
          <a:p>
            <a:r>
              <a:rPr lang="en-US" sz="3200" dirty="0"/>
              <a:t>You will learn:</a:t>
            </a:r>
          </a:p>
          <a:p>
            <a:endParaRPr lang="en-US" dirty="0"/>
          </a:p>
          <a:p>
            <a:pPr marL="514350" indent="-514350">
              <a:buFont typeface="+mj-lt"/>
              <a:buAutoNum type="arabicPeriod"/>
            </a:pPr>
            <a:r>
              <a:rPr lang="en-US" dirty="0"/>
              <a:t>Study design considerations that motivate a paired </a:t>
            </a:r>
            <a:r>
              <a:rPr lang="en-US" i="1" dirty="0"/>
              <a:t>t</a:t>
            </a:r>
            <a:r>
              <a:rPr lang="en-US" dirty="0"/>
              <a:t> test</a:t>
            </a:r>
          </a:p>
          <a:p>
            <a:pPr marL="514350" indent="-514350">
              <a:buFont typeface="+mj-lt"/>
              <a:buAutoNum type="arabicPeriod"/>
            </a:pPr>
            <a:endParaRPr lang="en-US" dirty="0"/>
          </a:p>
          <a:p>
            <a:pPr marL="514350" indent="-514350">
              <a:buFont typeface="+mj-lt"/>
              <a:buAutoNum type="arabicPeriod"/>
            </a:pPr>
            <a:r>
              <a:rPr lang="en-US" dirty="0"/>
              <a:t>Assumptions, arithmetic, and how to compute a paired </a:t>
            </a:r>
            <a:r>
              <a:rPr lang="en-US" i="1" dirty="0"/>
              <a:t>t</a:t>
            </a:r>
            <a:r>
              <a:rPr lang="en-US" dirty="0"/>
              <a:t> test</a:t>
            </a:r>
          </a:p>
          <a:p>
            <a:pPr marL="514350" indent="-514350">
              <a:buFont typeface="+mj-lt"/>
              <a:buAutoNum type="arabicPeriod"/>
            </a:pPr>
            <a:endParaRPr lang="en-US" dirty="0"/>
          </a:p>
          <a:p>
            <a:pPr marL="514350" indent="-514350">
              <a:buFont typeface="+mj-lt"/>
              <a:buAutoNum type="arabicPeriod"/>
            </a:pPr>
            <a:r>
              <a:rPr lang="en-US" dirty="0"/>
              <a:t>Why the paired </a:t>
            </a:r>
            <a:r>
              <a:rPr lang="en-US" i="1" dirty="0"/>
              <a:t>t</a:t>
            </a:r>
            <a:r>
              <a:rPr lang="en-US" dirty="0"/>
              <a:t> test has lower variance compared to a </a:t>
            </a:r>
            <a:r>
              <a:rPr lang="en-US" i="1" dirty="0"/>
              <a:t>t</a:t>
            </a:r>
            <a:r>
              <a:rPr lang="en-US" dirty="0"/>
              <a:t> test that compares means from two independent samples.</a:t>
            </a:r>
          </a:p>
        </p:txBody>
      </p:sp>
      <p:sp>
        <p:nvSpPr>
          <p:cNvPr id="4" name="Slide Number Placeholder 3">
            <a:extLst>
              <a:ext uri="{FF2B5EF4-FFF2-40B4-BE49-F238E27FC236}">
                <a16:creationId xmlns:a16="http://schemas.microsoft.com/office/drawing/2014/main" id="{C51EF66B-AA6E-3945-BEF7-ADD031ED46F8}"/>
              </a:ext>
            </a:extLst>
          </p:cNvPr>
          <p:cNvSpPr>
            <a:spLocks noGrp="1"/>
          </p:cNvSpPr>
          <p:nvPr>
            <p:ph type="sldNum" sz="quarter" idx="12"/>
          </p:nvPr>
        </p:nvSpPr>
        <p:spPr/>
        <p:txBody>
          <a:bodyPr/>
          <a:lstStyle/>
          <a:p>
            <a:fld id="{0EB70EE5-6996-EC44-ADB9-94F4BCB5E029}" type="slidenum">
              <a:rPr lang="en-US" smtClean="0"/>
              <a:pPr/>
              <a:t>3</a:t>
            </a:fld>
            <a:endParaRPr lang="en-US"/>
          </a:p>
        </p:txBody>
      </p:sp>
    </p:spTree>
    <p:extLst>
      <p:ext uri="{BB962C8B-B14F-4D97-AF65-F5344CB8AC3E}">
        <p14:creationId xmlns:p14="http://schemas.microsoft.com/office/powerpoint/2010/main" val="1475982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291FF5-F809-3E49-A45F-EB88FF9D60BD}"/>
              </a:ext>
            </a:extLst>
          </p:cNvPr>
          <p:cNvSpPr>
            <a:spLocks noGrp="1"/>
          </p:cNvSpPr>
          <p:nvPr>
            <p:ph type="title"/>
          </p:nvPr>
        </p:nvSpPr>
        <p:spPr>
          <a:xfrm>
            <a:off x="838200" y="365126"/>
            <a:ext cx="11102622" cy="693654"/>
          </a:xfrm>
        </p:spPr>
        <p:txBody>
          <a:bodyPr>
            <a:noAutofit/>
          </a:bodyPr>
          <a:lstStyle/>
          <a:p>
            <a:r>
              <a:rPr lang="en-US" sz="3200" dirty="0"/>
              <a:t>Assumption 1: differences close to normally distributed</a:t>
            </a:r>
          </a:p>
        </p:txBody>
      </p:sp>
      <p:sp>
        <p:nvSpPr>
          <p:cNvPr id="2" name="Slide Number Placeholder 1">
            <a:extLst>
              <a:ext uri="{FF2B5EF4-FFF2-40B4-BE49-F238E27FC236}">
                <a16:creationId xmlns:a16="http://schemas.microsoft.com/office/drawing/2014/main" id="{B2939BF8-399C-9446-B480-02C8F3828A53}"/>
              </a:ext>
            </a:extLst>
          </p:cNvPr>
          <p:cNvSpPr>
            <a:spLocks noGrp="1"/>
          </p:cNvSpPr>
          <p:nvPr>
            <p:ph type="sldNum" sz="quarter" idx="12"/>
          </p:nvPr>
        </p:nvSpPr>
        <p:spPr/>
        <p:txBody>
          <a:bodyPr/>
          <a:lstStyle/>
          <a:p>
            <a:fld id="{0EB70EE5-6996-EC44-ADB9-94F4BCB5E029}" type="slidenum">
              <a:rPr lang="en-US" smtClean="0"/>
              <a:pPr/>
              <a:t>30</a:t>
            </a:fld>
            <a:endParaRPr lang="en-US"/>
          </a:p>
        </p:txBody>
      </p:sp>
      <p:pic>
        <p:nvPicPr>
          <p:cNvPr id="4" name="Picture 3">
            <a:extLst>
              <a:ext uri="{FF2B5EF4-FFF2-40B4-BE49-F238E27FC236}">
                <a16:creationId xmlns:a16="http://schemas.microsoft.com/office/drawing/2014/main" id="{F2EACD60-7EC4-2644-BA10-1ACA05AC8249}"/>
              </a:ext>
            </a:extLst>
          </p:cNvPr>
          <p:cNvPicPr>
            <a:picLocks noChangeAspect="1"/>
          </p:cNvPicPr>
          <p:nvPr/>
        </p:nvPicPr>
        <p:blipFill>
          <a:blip r:embed="rId2"/>
          <a:stretch>
            <a:fillRect/>
          </a:stretch>
        </p:blipFill>
        <p:spPr>
          <a:xfrm>
            <a:off x="1338651" y="1257300"/>
            <a:ext cx="8928100" cy="5600700"/>
          </a:xfrm>
          <a:prstGeom prst="rect">
            <a:avLst/>
          </a:prstGeom>
        </p:spPr>
      </p:pic>
      <p:sp>
        <p:nvSpPr>
          <p:cNvPr id="6" name="TextBox 5">
            <a:extLst>
              <a:ext uri="{FF2B5EF4-FFF2-40B4-BE49-F238E27FC236}">
                <a16:creationId xmlns:a16="http://schemas.microsoft.com/office/drawing/2014/main" id="{1F2B0F11-8DFB-024C-8177-67465021B3B2}"/>
              </a:ext>
            </a:extLst>
          </p:cNvPr>
          <p:cNvSpPr txBox="1"/>
          <p:nvPr/>
        </p:nvSpPr>
        <p:spPr>
          <a:xfrm>
            <a:off x="8796002" y="1274553"/>
            <a:ext cx="779381" cy="523220"/>
          </a:xfrm>
          <a:prstGeom prst="rect">
            <a:avLst/>
          </a:prstGeom>
          <a:noFill/>
        </p:spPr>
        <p:txBody>
          <a:bodyPr wrap="none" rtlCol="0">
            <a:spAutoFit/>
          </a:bodyPr>
          <a:lstStyle/>
          <a:p>
            <a:r>
              <a:rPr lang="en-US" sz="2800" i="1" dirty="0">
                <a:latin typeface="Times" pitchFamily="2" charset="0"/>
              </a:rPr>
              <a:t>,  D</a:t>
            </a:r>
            <a:r>
              <a:rPr lang="en-US" sz="2800" i="1" baseline="-25000" dirty="0">
                <a:latin typeface="Times" pitchFamily="2" charset="0"/>
              </a:rPr>
              <a:t>i</a:t>
            </a:r>
            <a:endParaRPr lang="en-US" i="1" baseline="-25000" dirty="0">
              <a:latin typeface="Times" pitchFamily="2" charset="0"/>
            </a:endParaRPr>
          </a:p>
        </p:txBody>
      </p:sp>
    </p:spTree>
    <p:extLst>
      <p:ext uri="{BB962C8B-B14F-4D97-AF65-F5344CB8AC3E}">
        <p14:creationId xmlns:p14="http://schemas.microsoft.com/office/powerpoint/2010/main" val="1579159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87E97-FD1D-3E4F-8EDF-11754861CF20}"/>
              </a:ext>
            </a:extLst>
          </p:cNvPr>
          <p:cNvSpPr>
            <a:spLocks noGrp="1"/>
          </p:cNvSpPr>
          <p:nvPr>
            <p:ph type="title"/>
          </p:nvPr>
        </p:nvSpPr>
        <p:spPr/>
        <p:txBody>
          <a:bodyPr>
            <a:normAutofit/>
          </a:bodyPr>
          <a:lstStyle/>
          <a:p>
            <a:r>
              <a:rPr lang="en-US" sz="3600" dirty="0"/>
              <a:t>Assumption 2: Independence of pairs</a:t>
            </a:r>
          </a:p>
        </p:txBody>
      </p:sp>
      <p:sp>
        <p:nvSpPr>
          <p:cNvPr id="4" name="Content Placeholder 3">
            <a:extLst>
              <a:ext uri="{FF2B5EF4-FFF2-40B4-BE49-F238E27FC236}">
                <a16:creationId xmlns:a16="http://schemas.microsoft.com/office/drawing/2014/main" id="{82384983-0E3E-5A4B-A0D2-FE6CE034742B}"/>
              </a:ext>
            </a:extLst>
          </p:cNvPr>
          <p:cNvSpPr>
            <a:spLocks noGrp="1"/>
          </p:cNvSpPr>
          <p:nvPr>
            <p:ph idx="1"/>
          </p:nvPr>
        </p:nvSpPr>
        <p:spPr/>
        <p:txBody>
          <a:bodyPr/>
          <a:lstStyle/>
          <a:p>
            <a:r>
              <a:rPr lang="en-US" dirty="0"/>
              <a:t>This assumption is often more difficult to verify empirically</a:t>
            </a:r>
          </a:p>
          <a:p>
            <a:endParaRPr lang="en-US" dirty="0"/>
          </a:p>
          <a:p>
            <a:r>
              <a:rPr lang="en-US" dirty="0"/>
              <a:t>In the Bangladesh trial, each cluster was separated by 1 km to prevent “spillover” (contamination) of interventions between clusters *</a:t>
            </a:r>
          </a:p>
        </p:txBody>
      </p:sp>
      <p:sp>
        <p:nvSpPr>
          <p:cNvPr id="3" name="Slide Number Placeholder 2">
            <a:extLst>
              <a:ext uri="{FF2B5EF4-FFF2-40B4-BE49-F238E27FC236}">
                <a16:creationId xmlns:a16="http://schemas.microsoft.com/office/drawing/2014/main" id="{4945D0EF-E6FB-B243-83FE-E7357B1B648E}"/>
              </a:ext>
            </a:extLst>
          </p:cNvPr>
          <p:cNvSpPr>
            <a:spLocks noGrp="1"/>
          </p:cNvSpPr>
          <p:nvPr>
            <p:ph type="sldNum" sz="quarter" idx="12"/>
          </p:nvPr>
        </p:nvSpPr>
        <p:spPr/>
        <p:txBody>
          <a:bodyPr/>
          <a:lstStyle/>
          <a:p>
            <a:fld id="{0EB70EE5-6996-EC44-ADB9-94F4BCB5E029}" type="slidenum">
              <a:rPr lang="en-US" smtClean="0"/>
              <a:pPr/>
              <a:t>31</a:t>
            </a:fld>
            <a:endParaRPr lang="en-US"/>
          </a:p>
        </p:txBody>
      </p:sp>
      <p:sp>
        <p:nvSpPr>
          <p:cNvPr id="5" name="TextBox 4">
            <a:extLst>
              <a:ext uri="{FF2B5EF4-FFF2-40B4-BE49-F238E27FC236}">
                <a16:creationId xmlns:a16="http://schemas.microsoft.com/office/drawing/2014/main" id="{DE1B2DA6-C2EC-3241-A2DB-438B19287C32}"/>
              </a:ext>
            </a:extLst>
          </p:cNvPr>
          <p:cNvSpPr txBox="1"/>
          <p:nvPr/>
        </p:nvSpPr>
        <p:spPr>
          <a:xfrm>
            <a:off x="838200" y="5525353"/>
            <a:ext cx="10481331" cy="830997"/>
          </a:xfrm>
          <a:prstGeom prst="rect">
            <a:avLst/>
          </a:prstGeom>
          <a:noFill/>
        </p:spPr>
        <p:txBody>
          <a:bodyPr wrap="none" rtlCol="0">
            <a:spAutoFit/>
          </a:bodyPr>
          <a:lstStyle/>
          <a:p>
            <a:r>
              <a:rPr lang="en-US" sz="2400" dirty="0">
                <a:latin typeface="Palatino" pitchFamily="2" charset="77"/>
                <a:ea typeface="Palatino" pitchFamily="2" charset="77"/>
              </a:rPr>
              <a:t>* A detailed </a:t>
            </a:r>
            <a:r>
              <a:rPr lang="en-US" sz="2400" dirty="0" err="1">
                <a:latin typeface="Palatino" pitchFamily="2" charset="77"/>
                <a:ea typeface="Palatino" pitchFamily="2" charset="77"/>
              </a:rPr>
              <a:t>substudy</a:t>
            </a:r>
            <a:r>
              <a:rPr lang="en-US" sz="2400" dirty="0">
                <a:latin typeface="Palatino" pitchFamily="2" charset="77"/>
                <a:ea typeface="Palatino" pitchFamily="2" charset="77"/>
              </a:rPr>
              <a:t> in the trial determined there were no spillover effects:</a:t>
            </a:r>
          </a:p>
          <a:p>
            <a:r>
              <a:rPr lang="en-US" sz="2400" dirty="0">
                <a:latin typeface="Palatino" pitchFamily="2" charset="77"/>
                <a:ea typeface="Palatino" pitchFamily="2" charset="77"/>
              </a:rPr>
              <a:t>Benjamin-Chung et al. </a:t>
            </a:r>
            <a:r>
              <a:rPr lang="en-US" sz="2400" i="1" dirty="0">
                <a:latin typeface="Palatino" pitchFamily="2" charset="77"/>
                <a:ea typeface="Palatino" pitchFamily="2" charset="77"/>
              </a:rPr>
              <a:t>Am J </a:t>
            </a:r>
            <a:r>
              <a:rPr lang="en-US" sz="2400" i="1" dirty="0" err="1">
                <a:latin typeface="Palatino" pitchFamily="2" charset="77"/>
                <a:ea typeface="Palatino" pitchFamily="2" charset="77"/>
              </a:rPr>
              <a:t>Epidemiol</a:t>
            </a:r>
            <a:r>
              <a:rPr lang="en-US" sz="2400" dirty="0">
                <a:latin typeface="Palatino" pitchFamily="2" charset="77"/>
                <a:ea typeface="Palatino" pitchFamily="2" charset="77"/>
              </a:rPr>
              <a:t>. 2018; doi:10.1093/</a:t>
            </a:r>
            <a:r>
              <a:rPr lang="en-US" sz="2400" dirty="0" err="1">
                <a:latin typeface="Palatino" pitchFamily="2" charset="77"/>
                <a:ea typeface="Palatino" pitchFamily="2" charset="77"/>
              </a:rPr>
              <a:t>aje</a:t>
            </a:r>
            <a:r>
              <a:rPr lang="en-US" sz="2400" dirty="0">
                <a:latin typeface="Palatino" pitchFamily="2" charset="77"/>
                <a:ea typeface="Palatino" pitchFamily="2" charset="77"/>
              </a:rPr>
              <a:t>/kwy046</a:t>
            </a:r>
          </a:p>
        </p:txBody>
      </p:sp>
    </p:spTree>
    <p:extLst>
      <p:ext uri="{BB962C8B-B14F-4D97-AF65-F5344CB8AC3E}">
        <p14:creationId xmlns:p14="http://schemas.microsoft.com/office/powerpoint/2010/main" val="125304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24AC29-03E7-3A41-B998-0D0F21786B96}"/>
              </a:ext>
            </a:extLst>
          </p:cNvPr>
          <p:cNvSpPr>
            <a:spLocks noGrp="1"/>
          </p:cNvSpPr>
          <p:nvPr>
            <p:ph type="title"/>
          </p:nvPr>
        </p:nvSpPr>
        <p:spPr/>
        <p:txBody>
          <a:bodyPr>
            <a:normAutofit/>
          </a:bodyPr>
          <a:lstStyle/>
          <a:p>
            <a:r>
              <a:rPr lang="en-US" dirty="0"/>
              <a:t>Mean, Variance, and SE of the differences</a:t>
            </a:r>
          </a:p>
        </p:txBody>
      </p:sp>
      <p:sp>
        <p:nvSpPr>
          <p:cNvPr id="5" name="Content Placeholder 4">
            <a:extLst>
              <a:ext uri="{FF2B5EF4-FFF2-40B4-BE49-F238E27FC236}">
                <a16:creationId xmlns:a16="http://schemas.microsoft.com/office/drawing/2014/main" id="{66EAD54B-B113-6E44-AA49-3958C6B9F4FB}"/>
              </a:ext>
            </a:extLst>
          </p:cNvPr>
          <p:cNvSpPr>
            <a:spLocks noGrp="1"/>
          </p:cNvSpPr>
          <p:nvPr>
            <p:ph idx="1"/>
          </p:nvPr>
        </p:nvSpPr>
        <p:spPr/>
        <p:txBody>
          <a:bodyPr/>
          <a:lstStyle/>
          <a:p>
            <a:r>
              <a:rPr lang="en-US" dirty="0">
                <a:latin typeface="Times" pitchFamily="2" charset="0"/>
              </a:rPr>
              <a:t>The mean difference is estimated as:</a:t>
            </a:r>
          </a:p>
          <a:p>
            <a:endParaRPr lang="en-US" dirty="0">
              <a:latin typeface="Times" pitchFamily="2" charset="0"/>
            </a:endParaRPr>
          </a:p>
          <a:p>
            <a:endParaRPr lang="en-US" dirty="0">
              <a:latin typeface="Times" pitchFamily="2" charset="0"/>
            </a:endParaRPr>
          </a:p>
          <a:p>
            <a:r>
              <a:rPr lang="en-US" dirty="0">
                <a:latin typeface="Times" pitchFamily="2" charset="0"/>
              </a:rPr>
              <a:t>An estimate of the variance of </a:t>
            </a:r>
            <a:r>
              <a:rPr lang="en-US" i="1" dirty="0">
                <a:latin typeface="Times" pitchFamily="2" charset="0"/>
              </a:rPr>
              <a:t>D</a:t>
            </a:r>
            <a:r>
              <a:rPr lang="en-US" dirty="0">
                <a:latin typeface="Times" pitchFamily="2" charset="0"/>
              </a:rPr>
              <a:t> is: </a:t>
            </a:r>
          </a:p>
          <a:p>
            <a:endParaRPr lang="en-US" dirty="0">
              <a:latin typeface="Times" pitchFamily="2" charset="0"/>
            </a:endParaRPr>
          </a:p>
          <a:p>
            <a:endParaRPr lang="en-US" dirty="0">
              <a:latin typeface="Times" pitchFamily="2" charset="0"/>
            </a:endParaRPr>
          </a:p>
          <a:p>
            <a:r>
              <a:rPr lang="en-US" dirty="0">
                <a:latin typeface="Times" pitchFamily="2" charset="0"/>
              </a:rPr>
              <a:t>An estimate for the standard error of the mean is: </a:t>
            </a:r>
          </a:p>
        </p:txBody>
      </p:sp>
      <p:sp>
        <p:nvSpPr>
          <p:cNvPr id="3" name="Slide Number Placeholder 2">
            <a:extLst>
              <a:ext uri="{FF2B5EF4-FFF2-40B4-BE49-F238E27FC236}">
                <a16:creationId xmlns:a16="http://schemas.microsoft.com/office/drawing/2014/main" id="{5A7EC9F1-BB29-8143-A71A-E56335C5A75D}"/>
              </a:ext>
            </a:extLst>
          </p:cNvPr>
          <p:cNvSpPr>
            <a:spLocks noGrp="1"/>
          </p:cNvSpPr>
          <p:nvPr>
            <p:ph type="sldNum" sz="quarter" idx="12"/>
          </p:nvPr>
        </p:nvSpPr>
        <p:spPr/>
        <p:txBody>
          <a:bodyPr/>
          <a:lstStyle/>
          <a:p>
            <a:fld id="{0EB70EE5-6996-EC44-ADB9-94F4BCB5E029}" type="slidenum">
              <a:rPr lang="en-US" smtClean="0"/>
              <a:pPr/>
              <a:t>32</a:t>
            </a:fld>
            <a:endParaRPr lang="en-US"/>
          </a:p>
        </p:txBody>
      </p:sp>
      <p:pic>
        <p:nvPicPr>
          <p:cNvPr id="9" name="Picture 8">
            <a:extLst>
              <a:ext uri="{FF2B5EF4-FFF2-40B4-BE49-F238E27FC236}">
                <a16:creationId xmlns:a16="http://schemas.microsoft.com/office/drawing/2014/main" id="{735BCF91-0B43-5243-8332-18A02E6C4154}"/>
              </a:ext>
            </a:extLst>
          </p:cNvPr>
          <p:cNvPicPr>
            <a:picLocks noChangeAspect="1"/>
          </p:cNvPicPr>
          <p:nvPr/>
        </p:nvPicPr>
        <p:blipFill>
          <a:blip r:embed="rId3"/>
          <a:stretch>
            <a:fillRect/>
          </a:stretch>
        </p:blipFill>
        <p:spPr>
          <a:xfrm>
            <a:off x="6268182" y="3116528"/>
            <a:ext cx="4301040" cy="1129376"/>
          </a:xfrm>
          <a:prstGeom prst="rect">
            <a:avLst/>
          </a:prstGeom>
        </p:spPr>
      </p:pic>
      <p:pic>
        <p:nvPicPr>
          <p:cNvPr id="11" name="Picture 10">
            <a:extLst>
              <a:ext uri="{FF2B5EF4-FFF2-40B4-BE49-F238E27FC236}">
                <a16:creationId xmlns:a16="http://schemas.microsoft.com/office/drawing/2014/main" id="{ABEDC04A-2383-4D45-A363-E67E3FDB4A7F}"/>
              </a:ext>
            </a:extLst>
          </p:cNvPr>
          <p:cNvPicPr>
            <a:picLocks noChangeAspect="1"/>
          </p:cNvPicPr>
          <p:nvPr/>
        </p:nvPicPr>
        <p:blipFill>
          <a:blip r:embed="rId4"/>
          <a:stretch>
            <a:fillRect/>
          </a:stretch>
        </p:blipFill>
        <p:spPr>
          <a:xfrm>
            <a:off x="8092775" y="4548591"/>
            <a:ext cx="2690243" cy="1204025"/>
          </a:xfrm>
          <a:prstGeom prst="rect">
            <a:avLst/>
          </a:prstGeom>
        </p:spPr>
      </p:pic>
      <p:pic>
        <p:nvPicPr>
          <p:cNvPr id="13" name="Picture 12">
            <a:extLst>
              <a:ext uri="{FF2B5EF4-FFF2-40B4-BE49-F238E27FC236}">
                <a16:creationId xmlns:a16="http://schemas.microsoft.com/office/drawing/2014/main" id="{94ABA9CF-89D8-CA48-B0B6-1B22A4B8C57D}"/>
              </a:ext>
            </a:extLst>
          </p:cNvPr>
          <p:cNvPicPr>
            <a:picLocks noChangeAspect="1"/>
          </p:cNvPicPr>
          <p:nvPr/>
        </p:nvPicPr>
        <p:blipFill>
          <a:blip r:embed="rId5"/>
          <a:stretch>
            <a:fillRect/>
          </a:stretch>
        </p:blipFill>
        <p:spPr>
          <a:xfrm>
            <a:off x="6435306" y="1581709"/>
            <a:ext cx="2402989" cy="1110472"/>
          </a:xfrm>
          <a:prstGeom prst="rect">
            <a:avLst/>
          </a:prstGeom>
        </p:spPr>
      </p:pic>
    </p:spTree>
    <p:extLst>
      <p:ext uri="{BB962C8B-B14F-4D97-AF65-F5344CB8AC3E}">
        <p14:creationId xmlns:p14="http://schemas.microsoft.com/office/powerpoint/2010/main" val="393726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dissolve">
                                      <p:cBhvr>
                                        <p:cTn id="15" dur="500"/>
                                        <p:tgtEl>
                                          <p:spTgt spid="5">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dissolve">
                                      <p:cBhvr>
                                        <p:cTn id="23" dur="500"/>
                                        <p:tgtEl>
                                          <p:spTgt spid="5">
                                            <p:txEl>
                                              <p:pRg st="6" end="6"/>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66F88-ECDE-E14B-96BE-15CE1F2F472C}"/>
              </a:ext>
            </a:extLst>
          </p:cNvPr>
          <p:cNvSpPr>
            <a:spLocks noGrp="1"/>
          </p:cNvSpPr>
          <p:nvPr>
            <p:ph type="title"/>
          </p:nvPr>
        </p:nvSpPr>
        <p:spPr/>
        <p:txBody>
          <a:bodyPr/>
          <a:lstStyle/>
          <a:p>
            <a:r>
              <a:rPr lang="en-US" dirty="0"/>
              <a:t>Computing in R</a:t>
            </a:r>
          </a:p>
        </p:txBody>
      </p:sp>
      <p:sp>
        <p:nvSpPr>
          <p:cNvPr id="4" name="Slide Number Placeholder 3">
            <a:extLst>
              <a:ext uri="{FF2B5EF4-FFF2-40B4-BE49-F238E27FC236}">
                <a16:creationId xmlns:a16="http://schemas.microsoft.com/office/drawing/2014/main" id="{72561A8B-7074-9E4C-830A-7B27B95CEB59}"/>
              </a:ext>
            </a:extLst>
          </p:cNvPr>
          <p:cNvSpPr>
            <a:spLocks noGrp="1"/>
          </p:cNvSpPr>
          <p:nvPr>
            <p:ph type="sldNum" sz="quarter" idx="12"/>
          </p:nvPr>
        </p:nvSpPr>
        <p:spPr/>
        <p:txBody>
          <a:bodyPr/>
          <a:lstStyle/>
          <a:p>
            <a:fld id="{0EB70EE5-6996-EC44-ADB9-94F4BCB5E029}" type="slidenum">
              <a:rPr lang="en-US" smtClean="0"/>
              <a:pPr/>
              <a:t>33</a:t>
            </a:fld>
            <a:endParaRPr lang="en-US"/>
          </a:p>
        </p:txBody>
      </p:sp>
      <p:pic>
        <p:nvPicPr>
          <p:cNvPr id="8" name="Picture 7">
            <a:extLst>
              <a:ext uri="{FF2B5EF4-FFF2-40B4-BE49-F238E27FC236}">
                <a16:creationId xmlns:a16="http://schemas.microsoft.com/office/drawing/2014/main" id="{AF9CFF1C-8FAF-2A42-873C-7BF893B47FA4}"/>
              </a:ext>
            </a:extLst>
          </p:cNvPr>
          <p:cNvPicPr>
            <a:picLocks noChangeAspect="1"/>
          </p:cNvPicPr>
          <p:nvPr/>
        </p:nvPicPr>
        <p:blipFill rotWithShape="1">
          <a:blip r:embed="rId2"/>
          <a:srcRect b="49528"/>
          <a:stretch/>
        </p:blipFill>
        <p:spPr>
          <a:xfrm>
            <a:off x="1507524" y="1269034"/>
            <a:ext cx="9514733" cy="3214387"/>
          </a:xfrm>
          <a:prstGeom prst="rect">
            <a:avLst/>
          </a:prstGeom>
        </p:spPr>
      </p:pic>
    </p:spTree>
    <p:extLst>
      <p:ext uri="{BB962C8B-B14F-4D97-AF65-F5344CB8AC3E}">
        <p14:creationId xmlns:p14="http://schemas.microsoft.com/office/powerpoint/2010/main" val="94273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535FB5-135A-4F4F-B8EA-0541B2483F47}"/>
              </a:ext>
            </a:extLst>
          </p:cNvPr>
          <p:cNvPicPr>
            <a:picLocks noChangeAspect="1"/>
          </p:cNvPicPr>
          <p:nvPr/>
        </p:nvPicPr>
        <p:blipFill rotWithShape="1">
          <a:blip r:embed="rId2"/>
          <a:srcRect r="72125"/>
          <a:stretch/>
        </p:blipFill>
        <p:spPr>
          <a:xfrm>
            <a:off x="796112" y="1764690"/>
            <a:ext cx="669828" cy="1110472"/>
          </a:xfrm>
          <a:prstGeom prst="rect">
            <a:avLst/>
          </a:prstGeom>
        </p:spPr>
      </p:pic>
      <p:pic>
        <p:nvPicPr>
          <p:cNvPr id="6" name="Picture 5">
            <a:extLst>
              <a:ext uri="{FF2B5EF4-FFF2-40B4-BE49-F238E27FC236}">
                <a16:creationId xmlns:a16="http://schemas.microsoft.com/office/drawing/2014/main" id="{6E4FF5D4-F1FA-EE4A-8065-188C1F06E706}"/>
              </a:ext>
            </a:extLst>
          </p:cNvPr>
          <p:cNvPicPr>
            <a:picLocks noChangeAspect="1"/>
          </p:cNvPicPr>
          <p:nvPr/>
        </p:nvPicPr>
        <p:blipFill rotWithShape="1">
          <a:blip r:embed="rId3"/>
          <a:srcRect r="45503"/>
          <a:stretch/>
        </p:blipFill>
        <p:spPr>
          <a:xfrm>
            <a:off x="116142" y="4876729"/>
            <a:ext cx="1466106" cy="1204025"/>
          </a:xfrm>
          <a:prstGeom prst="rect">
            <a:avLst/>
          </a:prstGeom>
        </p:spPr>
      </p:pic>
      <p:grpSp>
        <p:nvGrpSpPr>
          <p:cNvPr id="13" name="Group 12">
            <a:extLst>
              <a:ext uri="{FF2B5EF4-FFF2-40B4-BE49-F238E27FC236}">
                <a16:creationId xmlns:a16="http://schemas.microsoft.com/office/drawing/2014/main" id="{670BB038-655C-9E4F-B716-815A982AF8B7}"/>
              </a:ext>
            </a:extLst>
          </p:cNvPr>
          <p:cNvGrpSpPr/>
          <p:nvPr/>
        </p:nvGrpSpPr>
        <p:grpSpPr>
          <a:xfrm>
            <a:off x="678746" y="3314542"/>
            <a:ext cx="794533" cy="1129376"/>
            <a:chOff x="341510" y="3385846"/>
            <a:chExt cx="794533" cy="1129376"/>
          </a:xfrm>
        </p:grpSpPr>
        <p:pic>
          <p:nvPicPr>
            <p:cNvPr id="7" name="Picture 6">
              <a:extLst>
                <a:ext uri="{FF2B5EF4-FFF2-40B4-BE49-F238E27FC236}">
                  <a16:creationId xmlns:a16="http://schemas.microsoft.com/office/drawing/2014/main" id="{FC234EB6-4D7E-584D-A4E4-6850174B312B}"/>
                </a:ext>
              </a:extLst>
            </p:cNvPr>
            <p:cNvPicPr>
              <a:picLocks noChangeAspect="1"/>
            </p:cNvPicPr>
            <p:nvPr/>
          </p:nvPicPr>
          <p:blipFill rotWithShape="1">
            <a:blip r:embed="rId4"/>
            <a:srcRect r="81527"/>
            <a:stretch/>
          </p:blipFill>
          <p:spPr>
            <a:xfrm>
              <a:off x="341510" y="3385846"/>
              <a:ext cx="794533" cy="1129376"/>
            </a:xfrm>
            <a:prstGeom prst="rect">
              <a:avLst/>
            </a:prstGeom>
          </p:spPr>
        </p:pic>
        <p:sp>
          <p:nvSpPr>
            <p:cNvPr id="3" name="Rectangle 2">
              <a:extLst>
                <a:ext uri="{FF2B5EF4-FFF2-40B4-BE49-F238E27FC236}">
                  <a16:creationId xmlns:a16="http://schemas.microsoft.com/office/drawing/2014/main" id="{5EE4AB77-0647-8F4E-9C81-962B17031B20}"/>
                </a:ext>
              </a:extLst>
            </p:cNvPr>
            <p:cNvSpPr/>
            <p:nvPr/>
          </p:nvSpPr>
          <p:spPr>
            <a:xfrm>
              <a:off x="813725" y="3623229"/>
              <a:ext cx="299757" cy="247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7766F88-ECDE-E14B-96BE-15CE1F2F472C}"/>
              </a:ext>
            </a:extLst>
          </p:cNvPr>
          <p:cNvSpPr>
            <a:spLocks noGrp="1"/>
          </p:cNvSpPr>
          <p:nvPr>
            <p:ph type="title"/>
          </p:nvPr>
        </p:nvSpPr>
        <p:spPr/>
        <p:txBody>
          <a:bodyPr/>
          <a:lstStyle/>
          <a:p>
            <a:r>
              <a:rPr lang="en-US" dirty="0"/>
              <a:t>Computing in R</a:t>
            </a:r>
          </a:p>
        </p:txBody>
      </p:sp>
      <p:sp>
        <p:nvSpPr>
          <p:cNvPr id="4" name="Slide Number Placeholder 3">
            <a:extLst>
              <a:ext uri="{FF2B5EF4-FFF2-40B4-BE49-F238E27FC236}">
                <a16:creationId xmlns:a16="http://schemas.microsoft.com/office/drawing/2014/main" id="{72561A8B-7074-9E4C-830A-7B27B95CEB59}"/>
              </a:ext>
            </a:extLst>
          </p:cNvPr>
          <p:cNvSpPr>
            <a:spLocks noGrp="1"/>
          </p:cNvSpPr>
          <p:nvPr>
            <p:ph type="sldNum" sz="quarter" idx="12"/>
          </p:nvPr>
        </p:nvSpPr>
        <p:spPr/>
        <p:txBody>
          <a:bodyPr/>
          <a:lstStyle/>
          <a:p>
            <a:fld id="{0EB70EE5-6996-EC44-ADB9-94F4BCB5E029}" type="slidenum">
              <a:rPr lang="en-US" smtClean="0"/>
              <a:pPr/>
              <a:t>34</a:t>
            </a:fld>
            <a:endParaRPr lang="en-US"/>
          </a:p>
        </p:txBody>
      </p:sp>
      <p:pic>
        <p:nvPicPr>
          <p:cNvPr id="10" name="Picture 9">
            <a:extLst>
              <a:ext uri="{FF2B5EF4-FFF2-40B4-BE49-F238E27FC236}">
                <a16:creationId xmlns:a16="http://schemas.microsoft.com/office/drawing/2014/main" id="{01B16DD0-554B-304D-9835-D86FF3AFABE5}"/>
              </a:ext>
            </a:extLst>
          </p:cNvPr>
          <p:cNvPicPr>
            <a:picLocks noChangeAspect="1"/>
          </p:cNvPicPr>
          <p:nvPr/>
        </p:nvPicPr>
        <p:blipFill>
          <a:blip r:embed="rId5"/>
          <a:stretch>
            <a:fillRect/>
          </a:stretch>
        </p:blipFill>
        <p:spPr>
          <a:xfrm>
            <a:off x="1582248" y="1130594"/>
            <a:ext cx="9499600" cy="1498600"/>
          </a:xfrm>
          <a:prstGeom prst="rect">
            <a:avLst/>
          </a:prstGeom>
        </p:spPr>
      </p:pic>
      <p:pic>
        <p:nvPicPr>
          <p:cNvPr id="12" name="Picture 11">
            <a:extLst>
              <a:ext uri="{FF2B5EF4-FFF2-40B4-BE49-F238E27FC236}">
                <a16:creationId xmlns:a16="http://schemas.microsoft.com/office/drawing/2014/main" id="{67CE3AA0-5B84-074B-8C24-7BA85766E83D}"/>
              </a:ext>
            </a:extLst>
          </p:cNvPr>
          <p:cNvPicPr>
            <a:picLocks noChangeAspect="1"/>
          </p:cNvPicPr>
          <p:nvPr/>
        </p:nvPicPr>
        <p:blipFill>
          <a:blip r:embed="rId6"/>
          <a:stretch>
            <a:fillRect/>
          </a:stretch>
        </p:blipFill>
        <p:spPr>
          <a:xfrm>
            <a:off x="1605483" y="2723285"/>
            <a:ext cx="9436100" cy="1435100"/>
          </a:xfrm>
          <a:prstGeom prst="rect">
            <a:avLst/>
          </a:prstGeom>
        </p:spPr>
      </p:pic>
      <p:pic>
        <p:nvPicPr>
          <p:cNvPr id="19" name="Picture 18">
            <a:extLst>
              <a:ext uri="{FF2B5EF4-FFF2-40B4-BE49-F238E27FC236}">
                <a16:creationId xmlns:a16="http://schemas.microsoft.com/office/drawing/2014/main" id="{4BC34E74-5982-0346-9873-37F5F6D29F89}"/>
              </a:ext>
            </a:extLst>
          </p:cNvPr>
          <p:cNvPicPr>
            <a:picLocks noChangeAspect="1"/>
          </p:cNvPicPr>
          <p:nvPr/>
        </p:nvPicPr>
        <p:blipFill>
          <a:blip r:embed="rId7"/>
          <a:stretch>
            <a:fillRect/>
          </a:stretch>
        </p:blipFill>
        <p:spPr>
          <a:xfrm>
            <a:off x="1582248" y="4285148"/>
            <a:ext cx="9537700" cy="1460500"/>
          </a:xfrm>
          <a:prstGeom prst="rect">
            <a:avLst/>
          </a:prstGeom>
        </p:spPr>
      </p:pic>
    </p:spTree>
    <p:extLst>
      <p:ext uri="{BB962C8B-B14F-4D97-AF65-F5344CB8AC3E}">
        <p14:creationId xmlns:p14="http://schemas.microsoft.com/office/powerpoint/2010/main" val="1602956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1CA69-B202-7E43-880D-D06306A00025}"/>
              </a:ext>
            </a:extLst>
          </p:cNvPr>
          <p:cNvSpPr>
            <a:spLocks noGrp="1"/>
          </p:cNvSpPr>
          <p:nvPr>
            <p:ph type="title"/>
          </p:nvPr>
        </p:nvSpPr>
        <p:spPr/>
        <p:txBody>
          <a:bodyPr/>
          <a:lstStyle/>
          <a:p>
            <a:r>
              <a:rPr lang="en-US" dirty="0"/>
              <a:t>The paired </a:t>
            </a:r>
            <a:r>
              <a:rPr lang="en-US" i="1" dirty="0"/>
              <a:t>t</a:t>
            </a:r>
            <a:r>
              <a:rPr lang="en-US" dirty="0"/>
              <a:t> test</a:t>
            </a:r>
          </a:p>
        </p:txBody>
      </p:sp>
      <p:sp>
        <p:nvSpPr>
          <p:cNvPr id="4" name="Content Placeholder 3">
            <a:extLst>
              <a:ext uri="{FF2B5EF4-FFF2-40B4-BE49-F238E27FC236}">
                <a16:creationId xmlns:a16="http://schemas.microsoft.com/office/drawing/2014/main" id="{6E29A9F4-9EDA-3A49-97EF-0BE58AF55217}"/>
              </a:ext>
            </a:extLst>
          </p:cNvPr>
          <p:cNvSpPr>
            <a:spLocks noGrp="1"/>
          </p:cNvSpPr>
          <p:nvPr>
            <p:ph idx="1"/>
          </p:nvPr>
        </p:nvSpPr>
        <p:spPr/>
        <p:txBody>
          <a:bodyPr/>
          <a:lstStyle/>
          <a:p>
            <a:r>
              <a:rPr lang="en-US" dirty="0">
                <a:latin typeface="Times" pitchFamily="2" charset="0"/>
              </a:rPr>
              <a:t>Children who received the nutritional intervention in Bangladesh had mean LAZ +0.25 higher then children in the control group (SE=0.053).</a:t>
            </a:r>
            <a:endParaRPr lang="en-US" dirty="0"/>
          </a:p>
          <a:p>
            <a:endParaRPr lang="en-US" dirty="0">
              <a:latin typeface="Times" pitchFamily="2" charset="0"/>
            </a:endParaRPr>
          </a:p>
          <a:p>
            <a:r>
              <a:rPr lang="en-US" i="1" dirty="0"/>
              <a:t>Could chance explain the difference?</a:t>
            </a:r>
            <a:endParaRPr lang="en-US" i="1" dirty="0">
              <a:latin typeface="Times" pitchFamily="2" charset="0"/>
            </a:endParaRPr>
          </a:p>
        </p:txBody>
      </p:sp>
      <p:sp>
        <p:nvSpPr>
          <p:cNvPr id="3" name="Slide Number Placeholder 2">
            <a:extLst>
              <a:ext uri="{FF2B5EF4-FFF2-40B4-BE49-F238E27FC236}">
                <a16:creationId xmlns:a16="http://schemas.microsoft.com/office/drawing/2014/main" id="{91078249-AAC1-C244-8D12-51E52207253C}"/>
              </a:ext>
            </a:extLst>
          </p:cNvPr>
          <p:cNvSpPr>
            <a:spLocks noGrp="1"/>
          </p:cNvSpPr>
          <p:nvPr>
            <p:ph type="sldNum" sz="quarter" idx="12"/>
          </p:nvPr>
        </p:nvSpPr>
        <p:spPr/>
        <p:txBody>
          <a:bodyPr/>
          <a:lstStyle/>
          <a:p>
            <a:fld id="{0EB70EE5-6996-EC44-ADB9-94F4BCB5E029}" type="slidenum">
              <a:rPr lang="en-US" smtClean="0"/>
              <a:pPr/>
              <a:t>35</a:t>
            </a:fld>
            <a:endParaRPr lang="en-US"/>
          </a:p>
        </p:txBody>
      </p:sp>
    </p:spTree>
    <p:extLst>
      <p:ext uri="{BB962C8B-B14F-4D97-AF65-F5344CB8AC3E}">
        <p14:creationId xmlns:p14="http://schemas.microsoft.com/office/powerpoint/2010/main" val="1372176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87DB3-9BE6-7149-A2FA-699E2A898411}"/>
              </a:ext>
            </a:extLst>
          </p:cNvPr>
          <p:cNvSpPr>
            <a:spLocks noGrp="1"/>
          </p:cNvSpPr>
          <p:nvPr>
            <p:ph type="title"/>
          </p:nvPr>
        </p:nvSpPr>
        <p:spPr/>
        <p:txBody>
          <a:bodyPr/>
          <a:lstStyle/>
          <a:p>
            <a:r>
              <a:rPr lang="en-US" dirty="0"/>
              <a:t>Null and alternative hypotheses</a:t>
            </a:r>
          </a:p>
        </p:txBody>
      </p:sp>
      <p:sp>
        <p:nvSpPr>
          <p:cNvPr id="3" name="Content Placeholder 2">
            <a:extLst>
              <a:ext uri="{FF2B5EF4-FFF2-40B4-BE49-F238E27FC236}">
                <a16:creationId xmlns:a16="http://schemas.microsoft.com/office/drawing/2014/main" id="{128780CE-E69F-2B47-8B24-AF799E367821}"/>
              </a:ext>
            </a:extLst>
          </p:cNvPr>
          <p:cNvSpPr>
            <a:spLocks noGrp="1"/>
          </p:cNvSpPr>
          <p:nvPr>
            <p:ph idx="1"/>
          </p:nvPr>
        </p:nvSpPr>
        <p:spPr/>
        <p:txBody>
          <a:bodyPr/>
          <a:lstStyle/>
          <a:p>
            <a:r>
              <a:rPr lang="en-US" dirty="0">
                <a:latin typeface="Times" pitchFamily="2" charset="0"/>
              </a:rPr>
              <a:t>Null hypothesis, H</a:t>
            </a:r>
            <a:r>
              <a:rPr lang="en-US" baseline="-25000" dirty="0">
                <a:latin typeface="Times" pitchFamily="2" charset="0"/>
              </a:rPr>
              <a:t>0 </a:t>
            </a:r>
            <a:r>
              <a:rPr lang="en-US" dirty="0">
                <a:latin typeface="Times" pitchFamily="2" charset="0"/>
              </a:rPr>
              <a:t>:  Treatment has no effect</a:t>
            </a:r>
          </a:p>
          <a:p>
            <a:pPr marL="457200" indent="-457200">
              <a:buFont typeface="Arial" panose="020B0604020202020204" pitchFamily="34" charset="0"/>
              <a:buChar char="•"/>
            </a:pPr>
            <a:r>
              <a:rPr lang="en-US" dirty="0">
                <a:latin typeface="Times" pitchFamily="2" charset="0"/>
              </a:rPr>
              <a:t>Mean difference between treatment and control is 0:   𝜇</a:t>
            </a:r>
            <a:r>
              <a:rPr lang="en-US" i="1" baseline="-25000" dirty="0">
                <a:latin typeface="Times" pitchFamily="2" charset="0"/>
              </a:rPr>
              <a:t>D</a:t>
            </a:r>
            <a:r>
              <a:rPr lang="en-US" dirty="0">
                <a:latin typeface="Times" pitchFamily="2" charset="0"/>
              </a:rPr>
              <a:t> = 0</a:t>
            </a:r>
          </a:p>
          <a:p>
            <a:endParaRPr lang="en-US" dirty="0">
              <a:latin typeface="Times" pitchFamily="2" charset="0"/>
            </a:endParaRPr>
          </a:p>
          <a:p>
            <a:r>
              <a:rPr lang="en-US" dirty="0">
                <a:latin typeface="Times" pitchFamily="2" charset="0"/>
              </a:rPr>
              <a:t>Alternative hypothesis, H</a:t>
            </a:r>
            <a:r>
              <a:rPr lang="en-US" baseline="-25000" dirty="0">
                <a:latin typeface="Times" pitchFamily="2" charset="0"/>
              </a:rPr>
              <a:t>A </a:t>
            </a:r>
            <a:r>
              <a:rPr lang="en-US" dirty="0">
                <a:latin typeface="Times" pitchFamily="2" charset="0"/>
              </a:rPr>
              <a:t>: Treatment has an effect</a:t>
            </a:r>
          </a:p>
          <a:p>
            <a:pPr marL="457200" indent="-457200">
              <a:buFont typeface="Arial" panose="020B0604020202020204" pitchFamily="34" charset="0"/>
              <a:buChar char="•"/>
            </a:pPr>
            <a:r>
              <a:rPr lang="en-US" dirty="0">
                <a:latin typeface="Times" pitchFamily="2" charset="0"/>
              </a:rPr>
              <a:t>Mean difference is not 0. It could be &gt; 0 or &lt; 0:          | 𝜇</a:t>
            </a:r>
            <a:r>
              <a:rPr lang="en-US" i="1" baseline="-25000" dirty="0">
                <a:latin typeface="Times" pitchFamily="2" charset="0"/>
              </a:rPr>
              <a:t>D</a:t>
            </a:r>
            <a:r>
              <a:rPr lang="en-US" dirty="0">
                <a:latin typeface="Times" pitchFamily="2" charset="0"/>
              </a:rPr>
              <a:t> | &gt; 0</a:t>
            </a:r>
          </a:p>
        </p:txBody>
      </p:sp>
      <p:sp>
        <p:nvSpPr>
          <p:cNvPr id="4" name="Slide Number Placeholder 3">
            <a:extLst>
              <a:ext uri="{FF2B5EF4-FFF2-40B4-BE49-F238E27FC236}">
                <a16:creationId xmlns:a16="http://schemas.microsoft.com/office/drawing/2014/main" id="{3B47A227-AE3E-C14F-ACED-EA59BB921623}"/>
              </a:ext>
            </a:extLst>
          </p:cNvPr>
          <p:cNvSpPr>
            <a:spLocks noGrp="1"/>
          </p:cNvSpPr>
          <p:nvPr>
            <p:ph type="sldNum" sz="quarter" idx="12"/>
          </p:nvPr>
        </p:nvSpPr>
        <p:spPr/>
        <p:txBody>
          <a:bodyPr/>
          <a:lstStyle/>
          <a:p>
            <a:fld id="{0EB70EE5-6996-EC44-ADB9-94F4BCB5E029}" type="slidenum">
              <a:rPr lang="en-US" smtClean="0"/>
              <a:pPr/>
              <a:t>36</a:t>
            </a:fld>
            <a:endParaRPr lang="en-US"/>
          </a:p>
        </p:txBody>
      </p:sp>
    </p:spTree>
    <p:extLst>
      <p:ext uri="{BB962C8B-B14F-4D97-AF65-F5344CB8AC3E}">
        <p14:creationId xmlns:p14="http://schemas.microsoft.com/office/powerpoint/2010/main" val="47597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39B62-2987-8945-A412-4917D2C1400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841E688-FEFC-C54D-8EA8-98D59B1B5EBB}"/>
              </a:ext>
            </a:extLst>
          </p:cNvPr>
          <p:cNvSpPr>
            <a:spLocks noGrp="1"/>
          </p:cNvSpPr>
          <p:nvPr>
            <p:ph idx="1"/>
          </p:nvPr>
        </p:nvSpPr>
        <p:spPr/>
        <p:txBody>
          <a:bodyPr/>
          <a:lstStyle/>
          <a:p>
            <a:r>
              <a:rPr lang="en-US" dirty="0"/>
              <a:t>What is the probability of observing a difference as large as +0.25 if the null hypothesis is true?</a:t>
            </a:r>
          </a:p>
          <a:p>
            <a:endParaRPr lang="en-US" dirty="0"/>
          </a:p>
          <a:p>
            <a:r>
              <a:rPr lang="en-US" dirty="0"/>
              <a:t>Calculate a test statistic, equal to the mean divided by its standard error:</a:t>
            </a:r>
          </a:p>
        </p:txBody>
      </p:sp>
      <p:sp>
        <p:nvSpPr>
          <p:cNvPr id="4" name="Slide Number Placeholder 3">
            <a:extLst>
              <a:ext uri="{FF2B5EF4-FFF2-40B4-BE49-F238E27FC236}">
                <a16:creationId xmlns:a16="http://schemas.microsoft.com/office/drawing/2014/main" id="{D54BA653-8C90-4B46-917C-CAA1D0BDAA98}"/>
              </a:ext>
            </a:extLst>
          </p:cNvPr>
          <p:cNvSpPr>
            <a:spLocks noGrp="1"/>
          </p:cNvSpPr>
          <p:nvPr>
            <p:ph type="sldNum" sz="quarter" idx="12"/>
          </p:nvPr>
        </p:nvSpPr>
        <p:spPr/>
        <p:txBody>
          <a:bodyPr/>
          <a:lstStyle/>
          <a:p>
            <a:fld id="{0EB70EE5-6996-EC44-ADB9-94F4BCB5E029}" type="slidenum">
              <a:rPr lang="en-US" smtClean="0"/>
              <a:pPr/>
              <a:t>37</a:t>
            </a:fld>
            <a:endParaRPr lang="en-US"/>
          </a:p>
        </p:txBody>
      </p:sp>
      <p:pic>
        <p:nvPicPr>
          <p:cNvPr id="6" name="Picture 5">
            <a:extLst>
              <a:ext uri="{FF2B5EF4-FFF2-40B4-BE49-F238E27FC236}">
                <a16:creationId xmlns:a16="http://schemas.microsoft.com/office/drawing/2014/main" id="{B7726A19-0AD8-0747-9F9E-72A28C67378F}"/>
              </a:ext>
            </a:extLst>
          </p:cNvPr>
          <p:cNvPicPr>
            <a:picLocks noChangeAspect="1"/>
          </p:cNvPicPr>
          <p:nvPr/>
        </p:nvPicPr>
        <p:blipFill>
          <a:blip r:embed="rId2"/>
          <a:stretch>
            <a:fillRect/>
          </a:stretch>
        </p:blipFill>
        <p:spPr>
          <a:xfrm>
            <a:off x="838200" y="3999545"/>
            <a:ext cx="5147549" cy="1511408"/>
          </a:xfrm>
          <a:prstGeom prst="rect">
            <a:avLst/>
          </a:prstGeom>
        </p:spPr>
      </p:pic>
      <p:sp>
        <p:nvSpPr>
          <p:cNvPr id="8" name="TextBox 7">
            <a:extLst>
              <a:ext uri="{FF2B5EF4-FFF2-40B4-BE49-F238E27FC236}">
                <a16:creationId xmlns:a16="http://schemas.microsoft.com/office/drawing/2014/main" id="{3A603719-1001-0C4B-BA6E-922B6F238516}"/>
              </a:ext>
            </a:extLst>
          </p:cNvPr>
          <p:cNvSpPr txBox="1"/>
          <p:nvPr/>
        </p:nvSpPr>
        <p:spPr>
          <a:xfrm>
            <a:off x="6096000" y="4384931"/>
            <a:ext cx="4009431" cy="523220"/>
          </a:xfrm>
          <a:prstGeom prst="rect">
            <a:avLst/>
          </a:prstGeom>
          <a:noFill/>
        </p:spPr>
        <p:txBody>
          <a:bodyPr wrap="none" rtlCol="0">
            <a:spAutoFit/>
          </a:bodyPr>
          <a:lstStyle/>
          <a:p>
            <a:r>
              <a:rPr lang="en-US" sz="2800" dirty="0">
                <a:latin typeface="Times" pitchFamily="2" charset="0"/>
              </a:rPr>
              <a:t>=  0.2526 / 0.05313 = 4.75</a:t>
            </a:r>
          </a:p>
        </p:txBody>
      </p:sp>
    </p:spTree>
    <p:extLst>
      <p:ext uri="{BB962C8B-B14F-4D97-AF65-F5344CB8AC3E}">
        <p14:creationId xmlns:p14="http://schemas.microsoft.com/office/powerpoint/2010/main" val="416088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7E73C55-8D42-7840-9122-3A6809E86E7E}"/>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594BE04F-B3AF-CF45-940B-F733F1F71B9A}"/>
              </a:ext>
            </a:extLst>
          </p:cNvPr>
          <p:cNvSpPr>
            <a:spLocks noGrp="1"/>
          </p:cNvSpPr>
          <p:nvPr>
            <p:ph idx="1"/>
          </p:nvPr>
        </p:nvSpPr>
        <p:spPr/>
        <p:txBody>
          <a:bodyPr/>
          <a:lstStyle/>
          <a:p>
            <a:r>
              <a:rPr lang="en-US" dirty="0"/>
              <a:t>Under the null, the test statistic </a:t>
            </a:r>
            <a:r>
              <a:rPr lang="en-US" i="1" dirty="0"/>
              <a:t>t </a:t>
            </a:r>
            <a:r>
              <a:rPr lang="en-US" dirty="0"/>
              <a:t>follows a </a:t>
            </a:r>
            <a:r>
              <a:rPr lang="en-US" i="1" dirty="0"/>
              <a:t>t</a:t>
            </a:r>
            <a:r>
              <a:rPr lang="en-US" dirty="0"/>
              <a:t>-distribution with degrees of freedom equal to the number of pairs, </a:t>
            </a:r>
            <a:r>
              <a:rPr lang="en-US" i="1" dirty="0"/>
              <a:t>n</a:t>
            </a:r>
            <a:r>
              <a:rPr lang="en-US" dirty="0"/>
              <a:t> – 1</a:t>
            </a:r>
          </a:p>
          <a:p>
            <a:endParaRPr lang="en-US" dirty="0"/>
          </a:p>
          <a:p>
            <a:r>
              <a:rPr lang="en-US" dirty="0"/>
              <a:t>In the Bangladesh trial, </a:t>
            </a:r>
            <a:r>
              <a:rPr lang="en-US" i="1" dirty="0"/>
              <a:t>n </a:t>
            </a:r>
            <a:r>
              <a:rPr lang="en-US" dirty="0"/>
              <a:t>– 1 = 89 degrees of freedom</a:t>
            </a:r>
          </a:p>
          <a:p>
            <a:endParaRPr lang="en-US" dirty="0"/>
          </a:p>
          <a:p>
            <a:r>
              <a:rPr lang="en-US" dirty="0"/>
              <a:t>How extreme is a value of </a:t>
            </a:r>
            <a:r>
              <a:rPr lang="en-US" i="1" dirty="0"/>
              <a:t>t</a:t>
            </a:r>
            <a:r>
              <a:rPr lang="en-US" dirty="0"/>
              <a:t> = 4.75?</a:t>
            </a:r>
          </a:p>
        </p:txBody>
      </p:sp>
      <p:sp>
        <p:nvSpPr>
          <p:cNvPr id="4" name="Slide Number Placeholder 3">
            <a:extLst>
              <a:ext uri="{FF2B5EF4-FFF2-40B4-BE49-F238E27FC236}">
                <a16:creationId xmlns:a16="http://schemas.microsoft.com/office/drawing/2014/main" id="{20D9FB49-3866-AE48-B399-68C710F42F07}"/>
              </a:ext>
            </a:extLst>
          </p:cNvPr>
          <p:cNvSpPr>
            <a:spLocks noGrp="1"/>
          </p:cNvSpPr>
          <p:nvPr>
            <p:ph type="sldNum" sz="quarter" idx="12"/>
          </p:nvPr>
        </p:nvSpPr>
        <p:spPr/>
        <p:txBody>
          <a:bodyPr/>
          <a:lstStyle/>
          <a:p>
            <a:fld id="{0EB70EE5-6996-EC44-ADB9-94F4BCB5E029}" type="slidenum">
              <a:rPr lang="en-US" smtClean="0"/>
              <a:pPr/>
              <a:t>38</a:t>
            </a:fld>
            <a:endParaRPr lang="en-US" dirty="0"/>
          </a:p>
        </p:txBody>
      </p:sp>
    </p:spTree>
    <p:extLst>
      <p:ext uri="{BB962C8B-B14F-4D97-AF65-F5344CB8AC3E}">
        <p14:creationId xmlns:p14="http://schemas.microsoft.com/office/powerpoint/2010/main" val="4061463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889B269-A1D3-0543-B39A-9F45EF2A664A}"/>
              </a:ext>
            </a:extLst>
          </p:cNvPr>
          <p:cNvPicPr>
            <a:picLocks noChangeAspect="1"/>
          </p:cNvPicPr>
          <p:nvPr/>
        </p:nvPicPr>
        <p:blipFill>
          <a:blip r:embed="rId2"/>
          <a:stretch>
            <a:fillRect/>
          </a:stretch>
        </p:blipFill>
        <p:spPr>
          <a:xfrm>
            <a:off x="549695" y="2249424"/>
            <a:ext cx="7381309" cy="4563491"/>
          </a:xfrm>
          <a:prstGeom prst="rect">
            <a:avLst/>
          </a:prstGeom>
        </p:spPr>
      </p:pic>
      <p:sp>
        <p:nvSpPr>
          <p:cNvPr id="13" name="Content Placeholder 12">
            <a:extLst>
              <a:ext uri="{FF2B5EF4-FFF2-40B4-BE49-F238E27FC236}">
                <a16:creationId xmlns:a16="http://schemas.microsoft.com/office/drawing/2014/main" id="{3E8D2A15-5797-D747-99A7-FDC31ED9FD78}"/>
              </a:ext>
            </a:extLst>
          </p:cNvPr>
          <p:cNvSpPr>
            <a:spLocks noGrp="1"/>
          </p:cNvSpPr>
          <p:nvPr>
            <p:ph idx="1"/>
          </p:nvPr>
        </p:nvSpPr>
        <p:spPr>
          <a:xfrm>
            <a:off x="567755" y="360625"/>
            <a:ext cx="10932218" cy="2391714"/>
          </a:xfrm>
        </p:spPr>
        <p:txBody>
          <a:bodyPr>
            <a:normAutofit/>
          </a:bodyPr>
          <a:lstStyle/>
          <a:p>
            <a:r>
              <a:rPr lang="en-US" dirty="0"/>
              <a:t>The area under the distribution to the right of 4.75 is the probability of observing a difference 0.25 or greater if the null is true.</a:t>
            </a:r>
          </a:p>
          <a:p>
            <a:r>
              <a:rPr lang="en-US" dirty="0"/>
              <a:t>For a two-tailed test, take the area under the distribution in either direction beyond ± 4.75</a:t>
            </a:r>
          </a:p>
        </p:txBody>
      </p:sp>
      <p:sp>
        <p:nvSpPr>
          <p:cNvPr id="4" name="Slide Number Placeholder 3">
            <a:extLst>
              <a:ext uri="{FF2B5EF4-FFF2-40B4-BE49-F238E27FC236}">
                <a16:creationId xmlns:a16="http://schemas.microsoft.com/office/drawing/2014/main" id="{20D9FB49-3866-AE48-B399-68C710F42F07}"/>
              </a:ext>
            </a:extLst>
          </p:cNvPr>
          <p:cNvSpPr>
            <a:spLocks noGrp="1"/>
          </p:cNvSpPr>
          <p:nvPr>
            <p:ph type="sldNum" sz="quarter" idx="12"/>
          </p:nvPr>
        </p:nvSpPr>
        <p:spPr/>
        <p:txBody>
          <a:bodyPr/>
          <a:lstStyle/>
          <a:p>
            <a:fld id="{0EB70EE5-6996-EC44-ADB9-94F4BCB5E029}" type="slidenum">
              <a:rPr lang="en-US" smtClean="0"/>
              <a:pPr/>
              <a:t>39</a:t>
            </a:fld>
            <a:endParaRPr lang="en-US" dirty="0"/>
          </a:p>
        </p:txBody>
      </p:sp>
      <p:grpSp>
        <p:nvGrpSpPr>
          <p:cNvPr id="9" name="Group 8">
            <a:extLst>
              <a:ext uri="{FF2B5EF4-FFF2-40B4-BE49-F238E27FC236}">
                <a16:creationId xmlns:a16="http://schemas.microsoft.com/office/drawing/2014/main" id="{BB17D0AE-18FE-0F4A-90EC-F8BC87C85ABC}"/>
              </a:ext>
            </a:extLst>
          </p:cNvPr>
          <p:cNvGrpSpPr/>
          <p:nvPr/>
        </p:nvGrpSpPr>
        <p:grpSpPr>
          <a:xfrm>
            <a:off x="7161332" y="3476728"/>
            <a:ext cx="651188" cy="2571405"/>
            <a:chOff x="10925116" y="1640478"/>
            <a:chExt cx="651188" cy="2571405"/>
          </a:xfrm>
        </p:grpSpPr>
        <p:cxnSp>
          <p:nvCxnSpPr>
            <p:cNvPr id="16" name="Straight Connector 15">
              <a:extLst>
                <a:ext uri="{FF2B5EF4-FFF2-40B4-BE49-F238E27FC236}">
                  <a16:creationId xmlns:a16="http://schemas.microsoft.com/office/drawing/2014/main" id="{DB5E65A5-DD9B-CA45-BAFA-92D7A90AE0F9}"/>
                </a:ext>
              </a:extLst>
            </p:cNvPr>
            <p:cNvCxnSpPr/>
            <p:nvPr/>
          </p:nvCxnSpPr>
          <p:spPr>
            <a:xfrm flipV="1">
              <a:off x="11143575" y="1980127"/>
              <a:ext cx="0" cy="223175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0CB0F8A-294E-5D49-B489-EE69C5EF766E}"/>
                </a:ext>
              </a:extLst>
            </p:cNvPr>
            <p:cNvSpPr txBox="1"/>
            <p:nvPr/>
          </p:nvSpPr>
          <p:spPr>
            <a:xfrm>
              <a:off x="10925116" y="1640478"/>
              <a:ext cx="588623" cy="369332"/>
            </a:xfrm>
            <a:prstGeom prst="rect">
              <a:avLst/>
            </a:prstGeom>
            <a:noFill/>
          </p:spPr>
          <p:txBody>
            <a:bodyPr wrap="none" rtlCol="0">
              <a:spAutoFit/>
            </a:bodyPr>
            <a:lstStyle/>
            <a:p>
              <a:r>
                <a:rPr lang="en-US" dirty="0">
                  <a:latin typeface="Times" pitchFamily="2" charset="0"/>
                </a:rPr>
                <a:t>4.75</a:t>
              </a:r>
              <a:endParaRPr lang="en-US" i="1" dirty="0">
                <a:latin typeface="Times" pitchFamily="2" charset="0"/>
              </a:endParaRPr>
            </a:p>
          </p:txBody>
        </p:sp>
        <p:cxnSp>
          <p:nvCxnSpPr>
            <p:cNvPr id="7" name="Straight Connector 6">
              <a:extLst>
                <a:ext uri="{FF2B5EF4-FFF2-40B4-BE49-F238E27FC236}">
                  <a16:creationId xmlns:a16="http://schemas.microsoft.com/office/drawing/2014/main" id="{1DE597BE-B4A7-9247-A6CF-90583EFC38F2}"/>
                </a:ext>
              </a:extLst>
            </p:cNvPr>
            <p:cNvCxnSpPr/>
            <p:nvPr/>
          </p:nvCxnSpPr>
          <p:spPr>
            <a:xfrm>
              <a:off x="11143575" y="4157019"/>
              <a:ext cx="432729"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8539D438-4D39-8B42-B355-F723586D171D}"/>
              </a:ext>
            </a:extLst>
          </p:cNvPr>
          <p:cNvGrpSpPr/>
          <p:nvPr/>
        </p:nvGrpSpPr>
        <p:grpSpPr>
          <a:xfrm>
            <a:off x="1338706" y="3440152"/>
            <a:ext cx="823220" cy="2649700"/>
            <a:chOff x="6774425" y="1598759"/>
            <a:chExt cx="823220" cy="2649700"/>
          </a:xfrm>
        </p:grpSpPr>
        <p:sp>
          <p:nvSpPr>
            <p:cNvPr id="22" name="TextBox 21">
              <a:extLst>
                <a:ext uri="{FF2B5EF4-FFF2-40B4-BE49-F238E27FC236}">
                  <a16:creationId xmlns:a16="http://schemas.microsoft.com/office/drawing/2014/main" id="{57C929A0-3CA9-EA4D-8478-0940455DD3D3}"/>
                </a:ext>
              </a:extLst>
            </p:cNvPr>
            <p:cNvSpPr txBox="1"/>
            <p:nvPr/>
          </p:nvSpPr>
          <p:spPr>
            <a:xfrm>
              <a:off x="6816662" y="1598759"/>
              <a:ext cx="780983" cy="369332"/>
            </a:xfrm>
            <a:prstGeom prst="rect">
              <a:avLst/>
            </a:prstGeom>
            <a:noFill/>
          </p:spPr>
          <p:txBody>
            <a:bodyPr wrap="none" rtlCol="0">
              <a:spAutoFit/>
            </a:bodyPr>
            <a:lstStyle/>
            <a:p>
              <a:r>
                <a:rPr lang="en-US" dirty="0"/>
                <a:t>– </a:t>
              </a:r>
              <a:r>
                <a:rPr lang="en-US" dirty="0">
                  <a:latin typeface="Times" pitchFamily="2" charset="0"/>
                </a:rPr>
                <a:t>4.75</a:t>
              </a:r>
              <a:endParaRPr lang="en-US" i="1" dirty="0">
                <a:latin typeface="Times" pitchFamily="2" charset="0"/>
              </a:endParaRPr>
            </a:p>
          </p:txBody>
        </p:sp>
        <p:cxnSp>
          <p:nvCxnSpPr>
            <p:cNvPr id="23" name="Straight Connector 22">
              <a:extLst>
                <a:ext uri="{FF2B5EF4-FFF2-40B4-BE49-F238E27FC236}">
                  <a16:creationId xmlns:a16="http://schemas.microsoft.com/office/drawing/2014/main" id="{2F45586F-70BD-EC47-93A3-5180D7361239}"/>
                </a:ext>
              </a:extLst>
            </p:cNvPr>
            <p:cNvCxnSpPr/>
            <p:nvPr/>
          </p:nvCxnSpPr>
          <p:spPr>
            <a:xfrm flipV="1">
              <a:off x="7207154" y="2016703"/>
              <a:ext cx="0" cy="223175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283FED9-2255-2D46-8AC7-92458F51166F}"/>
                </a:ext>
              </a:extLst>
            </p:cNvPr>
            <p:cNvCxnSpPr/>
            <p:nvPr/>
          </p:nvCxnSpPr>
          <p:spPr>
            <a:xfrm>
              <a:off x="6774425" y="4150470"/>
              <a:ext cx="432729"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4F34E8CC-6746-BC4D-807D-C5E34801E41B}"/>
              </a:ext>
            </a:extLst>
          </p:cNvPr>
          <p:cNvSpPr txBox="1"/>
          <p:nvPr/>
        </p:nvSpPr>
        <p:spPr>
          <a:xfrm>
            <a:off x="7989332" y="4186988"/>
            <a:ext cx="3865161" cy="461665"/>
          </a:xfrm>
          <a:prstGeom prst="rect">
            <a:avLst/>
          </a:prstGeom>
          <a:noFill/>
        </p:spPr>
        <p:txBody>
          <a:bodyPr wrap="none" rtlCol="0">
            <a:spAutoFit/>
          </a:bodyPr>
          <a:lstStyle/>
          <a:p>
            <a:r>
              <a:rPr lang="en-US" sz="2400" i="1" dirty="0">
                <a:latin typeface="Times" pitchFamily="2" charset="0"/>
              </a:rPr>
              <a:t>P</a:t>
            </a:r>
            <a:r>
              <a:rPr lang="en-US" sz="2400" dirty="0">
                <a:latin typeface="Times" pitchFamily="2" charset="0"/>
              </a:rPr>
              <a:t>( | </a:t>
            </a:r>
            <a:r>
              <a:rPr lang="en-US" sz="2400" i="1" dirty="0" err="1">
                <a:latin typeface="Times" pitchFamily="2" charset="0"/>
              </a:rPr>
              <a:t>t</a:t>
            </a:r>
            <a:r>
              <a:rPr lang="en-US" sz="2400" i="1" baseline="-25000" dirty="0" err="1">
                <a:latin typeface="Times" pitchFamily="2" charset="0"/>
              </a:rPr>
              <a:t>df</a:t>
            </a:r>
            <a:r>
              <a:rPr lang="en-US" sz="2400" i="1" baseline="-25000" dirty="0">
                <a:latin typeface="Times" pitchFamily="2" charset="0"/>
              </a:rPr>
              <a:t>=89</a:t>
            </a:r>
            <a:r>
              <a:rPr lang="en-US" sz="2400" dirty="0">
                <a:latin typeface="Times" pitchFamily="2" charset="0"/>
              </a:rPr>
              <a:t> | &gt; 4.75) = 0.000008</a:t>
            </a:r>
          </a:p>
        </p:txBody>
      </p:sp>
    </p:spTree>
    <p:extLst>
      <p:ext uri="{BB962C8B-B14F-4D97-AF65-F5344CB8AC3E}">
        <p14:creationId xmlns:p14="http://schemas.microsoft.com/office/powerpoint/2010/main" val="333593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dissolv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3">
                                            <p:txEl>
                                              <p:pRg st="1" end="1"/>
                                            </p:txEl>
                                          </p:spTgt>
                                        </p:tgtEl>
                                        <p:attrNameLst>
                                          <p:attrName>style.visibility</p:attrName>
                                        </p:attrNameLst>
                                      </p:cBhvr>
                                      <p:to>
                                        <p:strVal val="visible"/>
                                      </p:to>
                                    </p:set>
                                    <p:animEffect transition="in" filter="dissolve">
                                      <p:cBhvr>
                                        <p:cTn id="20" dur="500"/>
                                        <p:tgtEl>
                                          <p:spTgt spid="1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dissolve">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B4AF73-3DB3-8B4B-833E-A0AFF330BB21}"/>
              </a:ext>
            </a:extLst>
          </p:cNvPr>
          <p:cNvSpPr>
            <a:spLocks noGrp="1"/>
          </p:cNvSpPr>
          <p:nvPr>
            <p:ph type="title"/>
          </p:nvPr>
        </p:nvSpPr>
        <p:spPr/>
        <p:txBody>
          <a:bodyPr>
            <a:normAutofit/>
          </a:bodyPr>
          <a:lstStyle/>
          <a:p>
            <a:r>
              <a:rPr lang="en-US" sz="4400" dirty="0"/>
              <a:t>Designs that motivate a paired </a:t>
            </a:r>
            <a:r>
              <a:rPr lang="en-US" sz="4400" i="1" dirty="0"/>
              <a:t>t</a:t>
            </a:r>
            <a:r>
              <a:rPr lang="en-US" sz="4400" dirty="0"/>
              <a:t> test</a:t>
            </a:r>
          </a:p>
        </p:txBody>
      </p:sp>
      <p:sp>
        <p:nvSpPr>
          <p:cNvPr id="6" name="Text Placeholder 5">
            <a:extLst>
              <a:ext uri="{FF2B5EF4-FFF2-40B4-BE49-F238E27FC236}">
                <a16:creationId xmlns:a16="http://schemas.microsoft.com/office/drawing/2014/main" id="{11B4D6D3-4D3C-D64F-8DFF-B9C1682128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86FD11-A65A-3C43-AC90-B6E16EBED7E2}"/>
              </a:ext>
            </a:extLst>
          </p:cNvPr>
          <p:cNvSpPr>
            <a:spLocks noGrp="1"/>
          </p:cNvSpPr>
          <p:nvPr>
            <p:ph type="sldNum" sz="quarter" idx="12"/>
          </p:nvPr>
        </p:nvSpPr>
        <p:spPr/>
        <p:txBody>
          <a:bodyPr/>
          <a:lstStyle/>
          <a:p>
            <a:fld id="{0EB70EE5-6996-EC44-ADB9-94F4BCB5E029}" type="slidenum">
              <a:rPr lang="en-US" smtClean="0"/>
              <a:pPr/>
              <a:t>4</a:t>
            </a:fld>
            <a:endParaRPr lang="en-US"/>
          </a:p>
        </p:txBody>
      </p:sp>
    </p:spTree>
    <p:extLst>
      <p:ext uri="{BB962C8B-B14F-4D97-AF65-F5344CB8AC3E}">
        <p14:creationId xmlns:p14="http://schemas.microsoft.com/office/powerpoint/2010/main" val="40045543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B64B8-E2E8-BA46-9188-E1628CF620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326A8C-CA7F-0147-9455-1275940C259E}"/>
              </a:ext>
            </a:extLst>
          </p:cNvPr>
          <p:cNvSpPr>
            <a:spLocks noGrp="1"/>
          </p:cNvSpPr>
          <p:nvPr>
            <p:ph idx="1"/>
          </p:nvPr>
        </p:nvSpPr>
        <p:spPr/>
        <p:txBody>
          <a:bodyPr/>
          <a:lstStyle/>
          <a:p>
            <a:pPr>
              <a:lnSpc>
                <a:spcPct val="100000"/>
              </a:lnSpc>
            </a:pPr>
            <a:r>
              <a:rPr lang="en-US" dirty="0"/>
              <a:t>We conclude that it would be </a:t>
            </a:r>
            <a:r>
              <a:rPr lang="en-US" i="1" dirty="0"/>
              <a:t>very</a:t>
            </a:r>
            <a:r>
              <a:rPr lang="en-US" dirty="0"/>
              <a:t> unlikely (less than 1 in 10,000) to observe a difference of 0.25 by chance if, in fact, there were no effect of improved nutrition</a:t>
            </a:r>
          </a:p>
        </p:txBody>
      </p:sp>
      <p:sp>
        <p:nvSpPr>
          <p:cNvPr id="4" name="Slide Number Placeholder 3">
            <a:extLst>
              <a:ext uri="{FF2B5EF4-FFF2-40B4-BE49-F238E27FC236}">
                <a16:creationId xmlns:a16="http://schemas.microsoft.com/office/drawing/2014/main" id="{2D2AFA0F-EDFC-3E49-8B65-46442A58222E}"/>
              </a:ext>
            </a:extLst>
          </p:cNvPr>
          <p:cNvSpPr>
            <a:spLocks noGrp="1"/>
          </p:cNvSpPr>
          <p:nvPr>
            <p:ph type="sldNum" sz="quarter" idx="12"/>
          </p:nvPr>
        </p:nvSpPr>
        <p:spPr/>
        <p:txBody>
          <a:bodyPr/>
          <a:lstStyle/>
          <a:p>
            <a:fld id="{0EB70EE5-6996-EC44-ADB9-94F4BCB5E029}" type="slidenum">
              <a:rPr lang="en-US" smtClean="0"/>
              <a:pPr/>
              <a:t>40</a:t>
            </a:fld>
            <a:endParaRPr lang="en-US"/>
          </a:p>
        </p:txBody>
      </p:sp>
    </p:spTree>
    <p:extLst>
      <p:ext uri="{BB962C8B-B14F-4D97-AF65-F5344CB8AC3E}">
        <p14:creationId xmlns:p14="http://schemas.microsoft.com/office/powerpoint/2010/main" val="4048822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66F88-ECDE-E14B-96BE-15CE1F2F472C}"/>
              </a:ext>
            </a:extLst>
          </p:cNvPr>
          <p:cNvSpPr>
            <a:spLocks noGrp="1"/>
          </p:cNvSpPr>
          <p:nvPr>
            <p:ph type="title"/>
          </p:nvPr>
        </p:nvSpPr>
        <p:spPr/>
        <p:txBody>
          <a:bodyPr/>
          <a:lstStyle/>
          <a:p>
            <a:r>
              <a:rPr lang="en-US" dirty="0"/>
              <a:t>Computing in R</a:t>
            </a:r>
          </a:p>
        </p:txBody>
      </p:sp>
      <p:sp>
        <p:nvSpPr>
          <p:cNvPr id="4" name="Slide Number Placeholder 3">
            <a:extLst>
              <a:ext uri="{FF2B5EF4-FFF2-40B4-BE49-F238E27FC236}">
                <a16:creationId xmlns:a16="http://schemas.microsoft.com/office/drawing/2014/main" id="{72561A8B-7074-9E4C-830A-7B27B95CEB59}"/>
              </a:ext>
            </a:extLst>
          </p:cNvPr>
          <p:cNvSpPr>
            <a:spLocks noGrp="1"/>
          </p:cNvSpPr>
          <p:nvPr>
            <p:ph type="sldNum" sz="quarter" idx="12"/>
          </p:nvPr>
        </p:nvSpPr>
        <p:spPr/>
        <p:txBody>
          <a:bodyPr/>
          <a:lstStyle/>
          <a:p>
            <a:fld id="{0EB70EE5-6996-EC44-ADB9-94F4BCB5E029}" type="slidenum">
              <a:rPr lang="en-US" smtClean="0"/>
              <a:pPr/>
              <a:t>41</a:t>
            </a:fld>
            <a:endParaRPr lang="en-US"/>
          </a:p>
        </p:txBody>
      </p:sp>
      <p:pic>
        <p:nvPicPr>
          <p:cNvPr id="5" name="Picture 4">
            <a:extLst>
              <a:ext uri="{FF2B5EF4-FFF2-40B4-BE49-F238E27FC236}">
                <a16:creationId xmlns:a16="http://schemas.microsoft.com/office/drawing/2014/main" id="{A36EB8AA-08D0-0043-90B8-C0E2DF079B4F}"/>
              </a:ext>
            </a:extLst>
          </p:cNvPr>
          <p:cNvPicPr>
            <a:picLocks noChangeAspect="1"/>
          </p:cNvPicPr>
          <p:nvPr/>
        </p:nvPicPr>
        <p:blipFill>
          <a:blip r:embed="rId3"/>
          <a:stretch>
            <a:fillRect/>
          </a:stretch>
        </p:blipFill>
        <p:spPr>
          <a:xfrm>
            <a:off x="838200" y="1447854"/>
            <a:ext cx="10151735" cy="4519422"/>
          </a:xfrm>
          <a:prstGeom prst="rect">
            <a:avLst/>
          </a:prstGeom>
        </p:spPr>
      </p:pic>
    </p:spTree>
    <p:extLst>
      <p:ext uri="{BB962C8B-B14F-4D97-AF65-F5344CB8AC3E}">
        <p14:creationId xmlns:p14="http://schemas.microsoft.com/office/powerpoint/2010/main" val="825206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6275AA-31CB-B64F-84C0-F8DCB07CA525}"/>
              </a:ext>
            </a:extLst>
          </p:cNvPr>
          <p:cNvSpPr>
            <a:spLocks noGrp="1"/>
          </p:cNvSpPr>
          <p:nvPr>
            <p:ph type="sldNum" sz="quarter" idx="12"/>
          </p:nvPr>
        </p:nvSpPr>
        <p:spPr/>
        <p:txBody>
          <a:bodyPr/>
          <a:lstStyle/>
          <a:p>
            <a:fld id="{0EB70EE5-6996-EC44-ADB9-94F4BCB5E029}" type="slidenum">
              <a:rPr lang="en-US" smtClean="0"/>
              <a:pPr/>
              <a:t>42</a:t>
            </a:fld>
            <a:endParaRPr lang="en-US"/>
          </a:p>
        </p:txBody>
      </p:sp>
      <p:pic>
        <p:nvPicPr>
          <p:cNvPr id="5" name="Picture 4">
            <a:extLst>
              <a:ext uri="{FF2B5EF4-FFF2-40B4-BE49-F238E27FC236}">
                <a16:creationId xmlns:a16="http://schemas.microsoft.com/office/drawing/2014/main" id="{FD915F4F-B87E-2D4C-8469-0262485FCD51}"/>
              </a:ext>
            </a:extLst>
          </p:cNvPr>
          <p:cNvPicPr>
            <a:picLocks noChangeAspect="1"/>
          </p:cNvPicPr>
          <p:nvPr/>
        </p:nvPicPr>
        <p:blipFill>
          <a:blip r:embed="rId2"/>
          <a:stretch>
            <a:fillRect/>
          </a:stretch>
        </p:blipFill>
        <p:spPr>
          <a:xfrm>
            <a:off x="2294127" y="932688"/>
            <a:ext cx="7406091" cy="4893310"/>
          </a:xfrm>
          <a:prstGeom prst="rect">
            <a:avLst/>
          </a:prstGeom>
        </p:spPr>
      </p:pic>
      <p:sp>
        <p:nvSpPr>
          <p:cNvPr id="6" name="Rectangle 5">
            <a:extLst>
              <a:ext uri="{FF2B5EF4-FFF2-40B4-BE49-F238E27FC236}">
                <a16:creationId xmlns:a16="http://schemas.microsoft.com/office/drawing/2014/main" id="{1A187B9A-0B37-BC4E-8515-7AFFD72B4AD2}"/>
              </a:ext>
            </a:extLst>
          </p:cNvPr>
          <p:cNvSpPr/>
          <p:nvPr/>
        </p:nvSpPr>
        <p:spPr>
          <a:xfrm>
            <a:off x="7644384" y="1847088"/>
            <a:ext cx="2055834" cy="640080"/>
          </a:xfrm>
          <a:prstGeom prst="rect">
            <a:avLst/>
          </a:prstGeom>
          <a:solidFill>
            <a:srgbClr val="FFC000">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0C7A4BA-ED5B-4D44-BC5D-EDB7E012EF32}"/>
              </a:ext>
            </a:extLst>
          </p:cNvPr>
          <p:cNvSpPr txBox="1"/>
          <p:nvPr/>
        </p:nvSpPr>
        <p:spPr>
          <a:xfrm>
            <a:off x="3049781" y="5821791"/>
            <a:ext cx="6393866" cy="369332"/>
          </a:xfrm>
          <a:prstGeom prst="rect">
            <a:avLst/>
          </a:prstGeom>
          <a:noFill/>
        </p:spPr>
        <p:txBody>
          <a:bodyPr wrap="none" rtlCol="0">
            <a:spAutoFit/>
          </a:bodyPr>
          <a:lstStyle/>
          <a:p>
            <a:r>
              <a:rPr lang="en-US" dirty="0" err="1">
                <a:latin typeface="Palatino" pitchFamily="2" charset="77"/>
                <a:ea typeface="Palatino" pitchFamily="2" charset="77"/>
              </a:rPr>
              <a:t>Luby</a:t>
            </a:r>
            <a:r>
              <a:rPr lang="en-US" dirty="0">
                <a:latin typeface="Palatino" pitchFamily="2" charset="77"/>
                <a:ea typeface="Palatino" pitchFamily="2" charset="77"/>
              </a:rPr>
              <a:t> et al. </a:t>
            </a:r>
            <a:r>
              <a:rPr lang="en-US" i="1" dirty="0">
                <a:latin typeface="Palatino" pitchFamily="2" charset="77"/>
                <a:ea typeface="Palatino" pitchFamily="2" charset="77"/>
              </a:rPr>
              <a:t>Lancet Global Health</a:t>
            </a:r>
            <a:r>
              <a:rPr lang="en-US" dirty="0">
                <a:latin typeface="Palatino" pitchFamily="2" charset="77"/>
                <a:ea typeface="Palatino" pitchFamily="2" charset="77"/>
              </a:rPr>
              <a:t>, 2018; 6:e302–e315.   Figure 3E</a:t>
            </a:r>
          </a:p>
        </p:txBody>
      </p:sp>
    </p:spTree>
    <p:extLst>
      <p:ext uri="{BB962C8B-B14F-4D97-AF65-F5344CB8AC3E}">
        <p14:creationId xmlns:p14="http://schemas.microsoft.com/office/powerpoint/2010/main" val="346320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AF267-E581-694E-87E2-B04D56FAEBC9}"/>
              </a:ext>
            </a:extLst>
          </p:cNvPr>
          <p:cNvSpPr>
            <a:spLocks noGrp="1"/>
          </p:cNvSpPr>
          <p:nvPr>
            <p:ph type="title"/>
          </p:nvPr>
        </p:nvSpPr>
        <p:spPr/>
        <p:txBody>
          <a:bodyPr>
            <a:normAutofit/>
          </a:bodyPr>
          <a:lstStyle/>
          <a:p>
            <a:r>
              <a:rPr lang="en-US" sz="4400" dirty="0"/>
              <a:t>Efficiency gains from pair matching</a:t>
            </a:r>
          </a:p>
        </p:txBody>
      </p:sp>
      <p:sp>
        <p:nvSpPr>
          <p:cNvPr id="3" name="Text Placeholder 2">
            <a:extLst>
              <a:ext uri="{FF2B5EF4-FFF2-40B4-BE49-F238E27FC236}">
                <a16:creationId xmlns:a16="http://schemas.microsoft.com/office/drawing/2014/main" id="{DF5DE8E0-F6CC-5143-8D6C-17699BAAA8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393B29-09C4-F643-854C-23740787867D}"/>
              </a:ext>
            </a:extLst>
          </p:cNvPr>
          <p:cNvSpPr>
            <a:spLocks noGrp="1"/>
          </p:cNvSpPr>
          <p:nvPr>
            <p:ph type="sldNum" sz="quarter" idx="12"/>
          </p:nvPr>
        </p:nvSpPr>
        <p:spPr/>
        <p:txBody>
          <a:bodyPr/>
          <a:lstStyle/>
          <a:p>
            <a:fld id="{0EB70EE5-6996-EC44-ADB9-94F4BCB5E029}" type="slidenum">
              <a:rPr lang="en-US" smtClean="0"/>
              <a:pPr/>
              <a:t>43</a:t>
            </a:fld>
            <a:endParaRPr lang="en-US"/>
          </a:p>
        </p:txBody>
      </p:sp>
      <p:pic>
        <p:nvPicPr>
          <p:cNvPr id="5" name="Picture 4">
            <a:extLst>
              <a:ext uri="{FF2B5EF4-FFF2-40B4-BE49-F238E27FC236}">
                <a16:creationId xmlns:a16="http://schemas.microsoft.com/office/drawing/2014/main" id="{484C7A54-D935-3648-801F-BDE33F08D732}"/>
              </a:ext>
            </a:extLst>
          </p:cNvPr>
          <p:cNvPicPr>
            <a:picLocks noChangeAspect="1"/>
          </p:cNvPicPr>
          <p:nvPr/>
        </p:nvPicPr>
        <p:blipFill>
          <a:blip r:embed="rId3"/>
          <a:stretch>
            <a:fillRect/>
          </a:stretch>
        </p:blipFill>
        <p:spPr>
          <a:xfrm>
            <a:off x="6089650" y="246602"/>
            <a:ext cx="5916058" cy="3657600"/>
          </a:xfrm>
          <a:prstGeom prst="rect">
            <a:avLst/>
          </a:prstGeom>
        </p:spPr>
      </p:pic>
    </p:spTree>
    <p:extLst>
      <p:ext uri="{BB962C8B-B14F-4D97-AF65-F5344CB8AC3E}">
        <p14:creationId xmlns:p14="http://schemas.microsoft.com/office/powerpoint/2010/main" val="355478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1AFC37-DA1A-574C-98DF-BAA1BDE31C5B}"/>
              </a:ext>
            </a:extLst>
          </p:cNvPr>
          <p:cNvSpPr>
            <a:spLocks noGrp="1"/>
          </p:cNvSpPr>
          <p:nvPr>
            <p:ph type="title"/>
          </p:nvPr>
        </p:nvSpPr>
        <p:spPr>
          <a:xfrm>
            <a:off x="838200" y="365126"/>
            <a:ext cx="10920984" cy="1061338"/>
          </a:xfrm>
        </p:spPr>
        <p:txBody>
          <a:bodyPr>
            <a:noAutofit/>
          </a:bodyPr>
          <a:lstStyle/>
          <a:p>
            <a:r>
              <a:rPr lang="en-US" sz="3200" dirty="0"/>
              <a:t>Variance of </a:t>
            </a:r>
            <a:r>
              <a:rPr lang="en-US" sz="3200" b="0" i="1" dirty="0">
                <a:latin typeface="Times" pitchFamily="2" charset="0"/>
              </a:rPr>
              <a:t>Y</a:t>
            </a:r>
            <a:r>
              <a:rPr lang="en-US" sz="3200" b="0" i="1" baseline="-25000" dirty="0">
                <a:latin typeface="Times" pitchFamily="2" charset="0"/>
              </a:rPr>
              <a:t>I</a:t>
            </a:r>
            <a:r>
              <a:rPr lang="en-US" sz="3200" b="0" i="1" dirty="0">
                <a:latin typeface="Times" pitchFamily="2" charset="0"/>
              </a:rPr>
              <a:t> – Y</a:t>
            </a:r>
            <a:r>
              <a:rPr lang="en-US" sz="3200" b="0" i="1" baseline="-25000" dirty="0">
                <a:latin typeface="Times" pitchFamily="2" charset="0"/>
              </a:rPr>
              <a:t>C</a:t>
            </a:r>
            <a:r>
              <a:rPr lang="en-US" sz="3200" b="0" dirty="0"/>
              <a:t> </a:t>
            </a:r>
            <a:r>
              <a:rPr lang="en-US" sz="3200" dirty="0"/>
              <a:t>in an unpaired design</a:t>
            </a:r>
          </a:p>
        </p:txBody>
      </p:sp>
      <p:sp>
        <p:nvSpPr>
          <p:cNvPr id="6" name="Content Placeholder 5">
            <a:extLst>
              <a:ext uri="{FF2B5EF4-FFF2-40B4-BE49-F238E27FC236}">
                <a16:creationId xmlns:a16="http://schemas.microsoft.com/office/drawing/2014/main" id="{2F3910D0-6A65-9A42-ACFC-58CBF51C9F55}"/>
              </a:ext>
            </a:extLst>
          </p:cNvPr>
          <p:cNvSpPr>
            <a:spLocks noGrp="1"/>
          </p:cNvSpPr>
          <p:nvPr>
            <p:ph idx="1"/>
          </p:nvPr>
        </p:nvSpPr>
        <p:spPr/>
        <p:txBody>
          <a:bodyPr/>
          <a:lstStyle/>
          <a:p>
            <a:r>
              <a:rPr lang="en-US" dirty="0"/>
              <a:t>Assume the variances of </a:t>
            </a:r>
            <a:r>
              <a:rPr lang="en-US" i="1" dirty="0"/>
              <a:t>Y</a:t>
            </a:r>
            <a:r>
              <a:rPr lang="en-US" i="1" baseline="-25000" dirty="0"/>
              <a:t>C</a:t>
            </a:r>
            <a:r>
              <a:rPr lang="en-US" dirty="0"/>
              <a:t> and </a:t>
            </a:r>
            <a:r>
              <a:rPr lang="en-US" i="1" dirty="0"/>
              <a:t>Y</a:t>
            </a:r>
            <a:r>
              <a:rPr lang="en-US" i="1" baseline="-25000" dirty="0"/>
              <a:t>I</a:t>
            </a:r>
            <a:r>
              <a:rPr lang="en-US" dirty="0"/>
              <a:t> are equal (</a:t>
            </a:r>
            <a:r>
              <a:rPr lang="en-US" i="1" dirty="0"/>
              <a:t>σ</a:t>
            </a:r>
            <a:r>
              <a:rPr lang="en-US" i="1" baseline="30000" dirty="0"/>
              <a:t>2</a:t>
            </a:r>
            <a:r>
              <a:rPr lang="en-US" dirty="0"/>
              <a:t>).  </a:t>
            </a:r>
          </a:p>
          <a:p>
            <a:endParaRPr lang="en-US" dirty="0"/>
          </a:p>
          <a:p>
            <a:r>
              <a:rPr lang="en-US" dirty="0"/>
              <a:t>In an unpaired design, </a:t>
            </a:r>
            <a:r>
              <a:rPr lang="en-US" i="1" dirty="0"/>
              <a:t>Y</a:t>
            </a:r>
            <a:r>
              <a:rPr lang="en-US" i="1" baseline="-25000" dirty="0"/>
              <a:t>C</a:t>
            </a:r>
            <a:r>
              <a:rPr lang="en-US" dirty="0"/>
              <a:t> and </a:t>
            </a:r>
            <a:r>
              <a:rPr lang="en-US" i="1" dirty="0"/>
              <a:t>Y</a:t>
            </a:r>
            <a:r>
              <a:rPr lang="en-US" i="1" baseline="-25000" dirty="0"/>
              <a:t>I</a:t>
            </a:r>
            <a:r>
              <a:rPr lang="en-US" dirty="0"/>
              <a:t> are independent samples.  </a:t>
            </a:r>
          </a:p>
          <a:p>
            <a:endParaRPr lang="en-US" dirty="0"/>
          </a:p>
          <a:p>
            <a:r>
              <a:rPr lang="en-US" dirty="0"/>
              <a:t>The variance of the difference between two independent variables is the sum of their variances:</a:t>
            </a:r>
          </a:p>
        </p:txBody>
      </p:sp>
      <p:sp>
        <p:nvSpPr>
          <p:cNvPr id="4" name="Slide Number Placeholder 3">
            <a:extLst>
              <a:ext uri="{FF2B5EF4-FFF2-40B4-BE49-F238E27FC236}">
                <a16:creationId xmlns:a16="http://schemas.microsoft.com/office/drawing/2014/main" id="{9E7E0BFF-F771-E642-99CC-248A8AC21490}"/>
              </a:ext>
            </a:extLst>
          </p:cNvPr>
          <p:cNvSpPr>
            <a:spLocks noGrp="1"/>
          </p:cNvSpPr>
          <p:nvPr>
            <p:ph type="sldNum" sz="quarter" idx="12"/>
          </p:nvPr>
        </p:nvSpPr>
        <p:spPr/>
        <p:txBody>
          <a:bodyPr/>
          <a:lstStyle/>
          <a:p>
            <a:fld id="{0EB70EE5-6996-EC44-ADB9-94F4BCB5E029}" type="slidenum">
              <a:rPr lang="en-US" smtClean="0"/>
              <a:pPr/>
              <a:t>44</a:t>
            </a:fld>
            <a:endParaRPr lang="en-US" dirty="0"/>
          </a:p>
        </p:txBody>
      </p:sp>
      <p:pic>
        <p:nvPicPr>
          <p:cNvPr id="10" name="Picture 9">
            <a:extLst>
              <a:ext uri="{FF2B5EF4-FFF2-40B4-BE49-F238E27FC236}">
                <a16:creationId xmlns:a16="http://schemas.microsoft.com/office/drawing/2014/main" id="{D4BFBE2A-9A5B-0D4A-A260-1089D5D1B27B}"/>
              </a:ext>
            </a:extLst>
          </p:cNvPr>
          <p:cNvPicPr>
            <a:picLocks noChangeAspect="1"/>
          </p:cNvPicPr>
          <p:nvPr/>
        </p:nvPicPr>
        <p:blipFill>
          <a:blip r:embed="rId3"/>
          <a:stretch>
            <a:fillRect/>
          </a:stretch>
        </p:blipFill>
        <p:spPr>
          <a:xfrm>
            <a:off x="3450872" y="4966779"/>
            <a:ext cx="4684804" cy="1063880"/>
          </a:xfrm>
          <a:prstGeom prst="rect">
            <a:avLst/>
          </a:prstGeom>
        </p:spPr>
      </p:pic>
    </p:spTree>
    <p:extLst>
      <p:ext uri="{BB962C8B-B14F-4D97-AF65-F5344CB8AC3E}">
        <p14:creationId xmlns:p14="http://schemas.microsoft.com/office/powerpoint/2010/main" val="83779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dissolv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dissolve">
                                      <p:cBhvr>
                                        <p:cTn id="17" dur="500"/>
                                        <p:tgtEl>
                                          <p:spTgt spid="6">
                                            <p:txEl>
                                              <p:pRg st="4" end="4"/>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1AFC37-DA1A-574C-98DF-BAA1BDE31C5B}"/>
              </a:ext>
            </a:extLst>
          </p:cNvPr>
          <p:cNvSpPr>
            <a:spLocks noGrp="1"/>
          </p:cNvSpPr>
          <p:nvPr>
            <p:ph type="title"/>
          </p:nvPr>
        </p:nvSpPr>
        <p:spPr>
          <a:xfrm>
            <a:off x="838200" y="365126"/>
            <a:ext cx="10920984" cy="1061338"/>
          </a:xfrm>
        </p:spPr>
        <p:txBody>
          <a:bodyPr>
            <a:noAutofit/>
          </a:bodyPr>
          <a:lstStyle/>
          <a:p>
            <a:r>
              <a:rPr lang="en-US" sz="3200" dirty="0"/>
              <a:t>Variance of </a:t>
            </a:r>
            <a:r>
              <a:rPr lang="en-US" sz="3200" b="0" i="1" dirty="0">
                <a:latin typeface="Times" pitchFamily="2" charset="0"/>
              </a:rPr>
              <a:t>Y</a:t>
            </a:r>
            <a:r>
              <a:rPr lang="en-US" sz="3200" b="0" i="1" baseline="-25000" dirty="0">
                <a:latin typeface="Times" pitchFamily="2" charset="0"/>
              </a:rPr>
              <a:t>I</a:t>
            </a:r>
            <a:r>
              <a:rPr lang="en-US" sz="3200" b="0" i="1" dirty="0">
                <a:latin typeface="Times" pitchFamily="2" charset="0"/>
              </a:rPr>
              <a:t> – Y</a:t>
            </a:r>
            <a:r>
              <a:rPr lang="en-US" sz="3200" b="0" i="1" baseline="-25000" dirty="0">
                <a:latin typeface="Times" pitchFamily="2" charset="0"/>
              </a:rPr>
              <a:t>C</a:t>
            </a:r>
            <a:r>
              <a:rPr lang="en-US" sz="3200" b="0" dirty="0"/>
              <a:t> </a:t>
            </a:r>
            <a:r>
              <a:rPr lang="en-US" sz="3200" dirty="0"/>
              <a:t>in a paired design</a:t>
            </a:r>
          </a:p>
        </p:txBody>
      </p:sp>
      <p:sp>
        <p:nvSpPr>
          <p:cNvPr id="6" name="Content Placeholder 5">
            <a:extLst>
              <a:ext uri="{FF2B5EF4-FFF2-40B4-BE49-F238E27FC236}">
                <a16:creationId xmlns:a16="http://schemas.microsoft.com/office/drawing/2014/main" id="{2F3910D0-6A65-9A42-ACFC-58CBF51C9F55}"/>
              </a:ext>
            </a:extLst>
          </p:cNvPr>
          <p:cNvSpPr>
            <a:spLocks noGrp="1"/>
          </p:cNvSpPr>
          <p:nvPr>
            <p:ph idx="1"/>
          </p:nvPr>
        </p:nvSpPr>
        <p:spPr/>
        <p:txBody>
          <a:bodyPr/>
          <a:lstStyle/>
          <a:p>
            <a:r>
              <a:rPr lang="en-US" dirty="0"/>
              <a:t>Assume the variances of </a:t>
            </a:r>
            <a:r>
              <a:rPr lang="en-US" i="1" dirty="0"/>
              <a:t>Y</a:t>
            </a:r>
            <a:r>
              <a:rPr lang="en-US" i="1" baseline="-25000" dirty="0"/>
              <a:t>C</a:t>
            </a:r>
            <a:r>
              <a:rPr lang="en-US" dirty="0"/>
              <a:t> and </a:t>
            </a:r>
            <a:r>
              <a:rPr lang="en-US" i="1" dirty="0"/>
              <a:t>Y</a:t>
            </a:r>
            <a:r>
              <a:rPr lang="en-US" i="1" baseline="-25000" dirty="0"/>
              <a:t>I</a:t>
            </a:r>
            <a:r>
              <a:rPr lang="en-US" dirty="0"/>
              <a:t> are equal (</a:t>
            </a:r>
            <a:r>
              <a:rPr lang="en-US" i="1" dirty="0"/>
              <a:t>σ</a:t>
            </a:r>
            <a:r>
              <a:rPr lang="en-US" i="1" baseline="30000" dirty="0"/>
              <a:t>2</a:t>
            </a:r>
            <a:r>
              <a:rPr lang="en-US" dirty="0"/>
              <a:t>).  </a:t>
            </a:r>
          </a:p>
          <a:p>
            <a:endParaRPr lang="en-US" dirty="0"/>
          </a:p>
          <a:p>
            <a:r>
              <a:rPr lang="en-US" dirty="0"/>
              <a:t>The variance of their paired differences, </a:t>
            </a:r>
            <a:r>
              <a:rPr lang="en-US" i="1" dirty="0"/>
              <a:t>D</a:t>
            </a:r>
            <a:r>
              <a:rPr lang="en-US" dirty="0"/>
              <a:t>, is: </a:t>
            </a:r>
          </a:p>
          <a:p>
            <a:r>
              <a:rPr lang="en-US" dirty="0"/>
              <a:t>				</a:t>
            </a:r>
          </a:p>
          <a:p>
            <a:endParaRPr lang="en-US" dirty="0"/>
          </a:p>
          <a:p>
            <a:r>
              <a:rPr lang="en-US" dirty="0"/>
              <a:t>         where </a:t>
            </a:r>
            <a:r>
              <a:rPr lang="en-US" i="1" dirty="0"/>
              <a:t>r</a:t>
            </a:r>
            <a:r>
              <a:rPr lang="en-US" dirty="0"/>
              <a:t> is the correlation between pairs of (</a:t>
            </a:r>
            <a:r>
              <a:rPr lang="en-US" i="1" dirty="0"/>
              <a:t>Y</a:t>
            </a:r>
            <a:r>
              <a:rPr lang="en-US" i="1" baseline="-25000" dirty="0"/>
              <a:t>C</a:t>
            </a:r>
            <a:r>
              <a:rPr lang="en-US" dirty="0"/>
              <a:t> , </a:t>
            </a:r>
            <a:r>
              <a:rPr lang="en-US" i="1" dirty="0"/>
              <a:t>Y</a:t>
            </a:r>
            <a:r>
              <a:rPr lang="en-US" i="1" baseline="-25000" dirty="0"/>
              <a:t>I</a:t>
            </a:r>
            <a:r>
              <a:rPr lang="en-US" dirty="0"/>
              <a:t> )</a:t>
            </a:r>
          </a:p>
        </p:txBody>
      </p:sp>
      <p:sp>
        <p:nvSpPr>
          <p:cNvPr id="4" name="Slide Number Placeholder 3">
            <a:extLst>
              <a:ext uri="{FF2B5EF4-FFF2-40B4-BE49-F238E27FC236}">
                <a16:creationId xmlns:a16="http://schemas.microsoft.com/office/drawing/2014/main" id="{9E7E0BFF-F771-E642-99CC-248A8AC21490}"/>
              </a:ext>
            </a:extLst>
          </p:cNvPr>
          <p:cNvSpPr>
            <a:spLocks noGrp="1"/>
          </p:cNvSpPr>
          <p:nvPr>
            <p:ph type="sldNum" sz="quarter" idx="12"/>
          </p:nvPr>
        </p:nvSpPr>
        <p:spPr/>
        <p:txBody>
          <a:bodyPr/>
          <a:lstStyle/>
          <a:p>
            <a:fld id="{0EB70EE5-6996-EC44-ADB9-94F4BCB5E029}" type="slidenum">
              <a:rPr lang="en-US" smtClean="0"/>
              <a:pPr/>
              <a:t>45</a:t>
            </a:fld>
            <a:endParaRPr lang="en-US" dirty="0"/>
          </a:p>
        </p:txBody>
      </p:sp>
      <p:pic>
        <p:nvPicPr>
          <p:cNvPr id="8" name="Picture 7">
            <a:extLst>
              <a:ext uri="{FF2B5EF4-FFF2-40B4-BE49-F238E27FC236}">
                <a16:creationId xmlns:a16="http://schemas.microsoft.com/office/drawing/2014/main" id="{E0CF1E37-96A4-7D4D-9EA5-06440FE181C4}"/>
              </a:ext>
            </a:extLst>
          </p:cNvPr>
          <p:cNvPicPr>
            <a:picLocks noChangeAspect="1"/>
          </p:cNvPicPr>
          <p:nvPr/>
        </p:nvPicPr>
        <p:blipFill>
          <a:blip r:embed="rId3"/>
          <a:stretch>
            <a:fillRect/>
          </a:stretch>
        </p:blipFill>
        <p:spPr>
          <a:xfrm>
            <a:off x="2972943" y="3432683"/>
            <a:ext cx="3325749" cy="917448"/>
          </a:xfrm>
          <a:prstGeom prst="rect">
            <a:avLst/>
          </a:prstGeom>
        </p:spPr>
      </p:pic>
      <p:sp>
        <p:nvSpPr>
          <p:cNvPr id="11" name="TextBox 10">
            <a:extLst>
              <a:ext uri="{FF2B5EF4-FFF2-40B4-BE49-F238E27FC236}">
                <a16:creationId xmlns:a16="http://schemas.microsoft.com/office/drawing/2014/main" id="{1B8074C1-AF44-D542-894E-5C2BE01EC161}"/>
              </a:ext>
            </a:extLst>
          </p:cNvPr>
          <p:cNvSpPr txBox="1"/>
          <p:nvPr/>
        </p:nvSpPr>
        <p:spPr>
          <a:xfrm>
            <a:off x="838200" y="6128623"/>
            <a:ext cx="6372835" cy="646331"/>
          </a:xfrm>
          <a:prstGeom prst="rect">
            <a:avLst/>
          </a:prstGeom>
          <a:noFill/>
        </p:spPr>
        <p:txBody>
          <a:bodyPr wrap="none" rtlCol="0">
            <a:spAutoFit/>
          </a:bodyPr>
          <a:lstStyle/>
          <a:p>
            <a:r>
              <a:rPr lang="en-US" dirty="0">
                <a:latin typeface="Palatino" pitchFamily="2" charset="77"/>
                <a:ea typeface="Palatino" pitchFamily="2" charset="77"/>
              </a:rPr>
              <a:t>Hsu &amp; </a:t>
            </a:r>
            <a:r>
              <a:rPr lang="en-US" dirty="0" err="1">
                <a:latin typeface="Palatino" pitchFamily="2" charset="77"/>
                <a:ea typeface="Palatino" pitchFamily="2" charset="77"/>
              </a:rPr>
              <a:t>Lachenbruch</a:t>
            </a:r>
            <a:r>
              <a:rPr lang="en-US" dirty="0">
                <a:latin typeface="Palatino" pitchFamily="2" charset="77"/>
                <a:ea typeface="Palatino" pitchFamily="2" charset="77"/>
              </a:rPr>
              <a:t>, Paired t test. </a:t>
            </a:r>
            <a:r>
              <a:rPr lang="en-US" i="1" dirty="0">
                <a:latin typeface="Palatino" pitchFamily="2" charset="77"/>
                <a:ea typeface="Palatino" pitchFamily="2" charset="77"/>
              </a:rPr>
              <a:t>Encycl. of Biostatistics</a:t>
            </a:r>
            <a:r>
              <a:rPr lang="en-US" dirty="0">
                <a:latin typeface="Palatino" pitchFamily="2" charset="77"/>
                <a:ea typeface="Palatino" pitchFamily="2" charset="77"/>
              </a:rPr>
              <a:t>, 2005</a:t>
            </a:r>
          </a:p>
          <a:p>
            <a:r>
              <a:rPr lang="en-US" dirty="0">
                <a:latin typeface="Palatino" pitchFamily="2" charset="77"/>
                <a:ea typeface="Palatino" pitchFamily="2" charset="77"/>
              </a:rPr>
              <a:t>Moses. Matched pairs t tests. </a:t>
            </a:r>
            <a:r>
              <a:rPr lang="en-US" i="1" dirty="0">
                <a:latin typeface="Palatino" pitchFamily="2" charset="77"/>
                <a:ea typeface="Palatino" pitchFamily="2" charset="77"/>
              </a:rPr>
              <a:t>Encycl. of Stat. Sciences, </a:t>
            </a:r>
            <a:r>
              <a:rPr lang="en-US" dirty="0">
                <a:latin typeface="Palatino" pitchFamily="2" charset="77"/>
                <a:ea typeface="Palatino" pitchFamily="2" charset="77"/>
              </a:rPr>
              <a:t>2006</a:t>
            </a:r>
          </a:p>
        </p:txBody>
      </p:sp>
    </p:spTree>
    <p:extLst>
      <p:ext uri="{BB962C8B-B14F-4D97-AF65-F5344CB8AC3E}">
        <p14:creationId xmlns:p14="http://schemas.microsoft.com/office/powerpoint/2010/main" val="397597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dissolve">
                                      <p:cBhvr>
                                        <p:cTn id="12" dur="500"/>
                                        <p:tgtEl>
                                          <p:spTgt spid="6">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dissolve">
                                      <p:cBhvr>
                                        <p:cTn id="15" dur="500"/>
                                        <p:tgtEl>
                                          <p:spTgt spid="6">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dissolve">
                                      <p:cBhvr>
                                        <p:cTn id="18" dur="500"/>
                                        <p:tgtEl>
                                          <p:spTgt spid="6">
                                            <p:txEl>
                                              <p:pRg st="5" end="5"/>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426F1-8E81-3D48-9B15-2AECFB5480E3}"/>
              </a:ext>
            </a:extLst>
          </p:cNvPr>
          <p:cNvSpPr>
            <a:spLocks noGrp="1"/>
          </p:cNvSpPr>
          <p:nvPr>
            <p:ph type="title"/>
          </p:nvPr>
        </p:nvSpPr>
        <p:spPr>
          <a:xfrm>
            <a:off x="838200" y="365126"/>
            <a:ext cx="10515600" cy="1116202"/>
          </a:xfrm>
        </p:spPr>
        <p:txBody>
          <a:bodyPr>
            <a:normAutofit fontScale="90000"/>
          </a:bodyPr>
          <a:lstStyle/>
          <a:p>
            <a:r>
              <a:rPr lang="en-US" dirty="0"/>
              <a:t>Efficiency gains from pair matching depend on the correlation of outcomes within pairs</a:t>
            </a:r>
          </a:p>
        </p:txBody>
      </p:sp>
      <p:sp>
        <p:nvSpPr>
          <p:cNvPr id="3" name="Content Placeholder 2">
            <a:extLst>
              <a:ext uri="{FF2B5EF4-FFF2-40B4-BE49-F238E27FC236}">
                <a16:creationId xmlns:a16="http://schemas.microsoft.com/office/drawing/2014/main" id="{5E86E01D-8352-E746-8A58-D71C8F8026A7}"/>
              </a:ext>
            </a:extLst>
          </p:cNvPr>
          <p:cNvSpPr>
            <a:spLocks noGrp="1"/>
          </p:cNvSpPr>
          <p:nvPr>
            <p:ph idx="1"/>
          </p:nvPr>
        </p:nvSpPr>
        <p:spPr>
          <a:xfrm>
            <a:off x="838200" y="2103119"/>
            <a:ext cx="10515600" cy="4618355"/>
          </a:xfrm>
        </p:spPr>
        <p:txBody>
          <a:bodyPr>
            <a:normAutofit/>
          </a:bodyPr>
          <a:lstStyle/>
          <a:p>
            <a:endParaRPr lang="en-US" dirty="0"/>
          </a:p>
          <a:p>
            <a:r>
              <a:rPr lang="en-US" dirty="0"/>
              <a:t>If </a:t>
            </a:r>
            <a:r>
              <a:rPr lang="en-US" i="1" dirty="0"/>
              <a:t>r</a:t>
            </a:r>
            <a:r>
              <a:rPr lang="en-US" dirty="0"/>
              <a:t> = 0, then a paired design and analysis has ____ variance as an unpaired analysis</a:t>
            </a:r>
          </a:p>
          <a:p>
            <a:r>
              <a:rPr lang="en-US" dirty="0"/>
              <a:t>	___ lower		___ higher		___ the same</a:t>
            </a:r>
          </a:p>
          <a:p>
            <a:endParaRPr lang="en-US" dirty="0"/>
          </a:p>
          <a:p>
            <a:r>
              <a:rPr lang="en-US" dirty="0"/>
              <a:t>If </a:t>
            </a:r>
            <a:r>
              <a:rPr lang="en-US" i="1" dirty="0"/>
              <a:t>r</a:t>
            </a:r>
            <a:r>
              <a:rPr lang="en-US" dirty="0"/>
              <a:t> &gt; 0, then the variance in the paired analysis is ____ than in the unpaired analysis</a:t>
            </a:r>
          </a:p>
          <a:p>
            <a:r>
              <a:rPr lang="en-US" dirty="0"/>
              <a:t>	___ lower		___ higher</a:t>
            </a:r>
          </a:p>
        </p:txBody>
      </p:sp>
      <p:sp>
        <p:nvSpPr>
          <p:cNvPr id="4" name="Slide Number Placeholder 3">
            <a:extLst>
              <a:ext uri="{FF2B5EF4-FFF2-40B4-BE49-F238E27FC236}">
                <a16:creationId xmlns:a16="http://schemas.microsoft.com/office/drawing/2014/main" id="{B1C0FF72-F4CE-6C4A-B029-B7F264D2E187}"/>
              </a:ext>
            </a:extLst>
          </p:cNvPr>
          <p:cNvSpPr>
            <a:spLocks noGrp="1"/>
          </p:cNvSpPr>
          <p:nvPr>
            <p:ph type="sldNum" sz="quarter" idx="12"/>
          </p:nvPr>
        </p:nvSpPr>
        <p:spPr/>
        <p:txBody>
          <a:bodyPr/>
          <a:lstStyle/>
          <a:p>
            <a:fld id="{0EB70EE5-6996-EC44-ADB9-94F4BCB5E029}" type="slidenum">
              <a:rPr lang="en-US" smtClean="0"/>
              <a:pPr/>
              <a:t>46</a:t>
            </a:fld>
            <a:endParaRPr lang="en-US"/>
          </a:p>
        </p:txBody>
      </p:sp>
      <p:pic>
        <p:nvPicPr>
          <p:cNvPr id="5" name="Picture 4">
            <a:extLst>
              <a:ext uri="{FF2B5EF4-FFF2-40B4-BE49-F238E27FC236}">
                <a16:creationId xmlns:a16="http://schemas.microsoft.com/office/drawing/2014/main" id="{7778080B-EFAA-604A-9ECC-A34757276118}"/>
              </a:ext>
            </a:extLst>
          </p:cNvPr>
          <p:cNvPicPr>
            <a:picLocks noChangeAspect="1"/>
          </p:cNvPicPr>
          <p:nvPr/>
        </p:nvPicPr>
        <p:blipFill>
          <a:blip r:embed="rId2"/>
          <a:stretch>
            <a:fillRect/>
          </a:stretch>
        </p:blipFill>
        <p:spPr>
          <a:xfrm>
            <a:off x="838200" y="1481328"/>
            <a:ext cx="3325749" cy="917448"/>
          </a:xfrm>
          <a:prstGeom prst="rect">
            <a:avLst/>
          </a:prstGeom>
        </p:spPr>
      </p:pic>
      <p:sp>
        <p:nvSpPr>
          <p:cNvPr id="7" name="TextBox 6">
            <a:extLst>
              <a:ext uri="{FF2B5EF4-FFF2-40B4-BE49-F238E27FC236}">
                <a16:creationId xmlns:a16="http://schemas.microsoft.com/office/drawing/2014/main" id="{1A1CA27A-7B2F-4741-833E-ED8E37001CB9}"/>
              </a:ext>
            </a:extLst>
          </p:cNvPr>
          <p:cNvSpPr txBox="1"/>
          <p:nvPr/>
        </p:nvSpPr>
        <p:spPr>
          <a:xfrm>
            <a:off x="7351776" y="3351812"/>
            <a:ext cx="481222" cy="584775"/>
          </a:xfrm>
          <a:prstGeom prst="rect">
            <a:avLst/>
          </a:prstGeom>
          <a:noFill/>
        </p:spPr>
        <p:txBody>
          <a:bodyPr wrap="none" rtlCol="0">
            <a:spAutoFit/>
          </a:bodyPr>
          <a:lstStyle/>
          <a:p>
            <a:r>
              <a:rPr lang="en-US" sz="3200" dirty="0">
                <a:latin typeface="Times" pitchFamily="2" charset="0"/>
              </a:rPr>
              <a:t>X</a:t>
            </a:r>
          </a:p>
        </p:txBody>
      </p:sp>
      <p:sp>
        <p:nvSpPr>
          <p:cNvPr id="8" name="TextBox 7">
            <a:extLst>
              <a:ext uri="{FF2B5EF4-FFF2-40B4-BE49-F238E27FC236}">
                <a16:creationId xmlns:a16="http://schemas.microsoft.com/office/drawing/2014/main" id="{5372A1AB-A785-734C-9DD0-3AD6FF78624B}"/>
              </a:ext>
            </a:extLst>
          </p:cNvPr>
          <p:cNvSpPr txBox="1"/>
          <p:nvPr/>
        </p:nvSpPr>
        <p:spPr>
          <a:xfrm>
            <a:off x="1828800" y="5292895"/>
            <a:ext cx="481222" cy="584775"/>
          </a:xfrm>
          <a:prstGeom prst="rect">
            <a:avLst/>
          </a:prstGeom>
          <a:noFill/>
        </p:spPr>
        <p:txBody>
          <a:bodyPr wrap="none" rtlCol="0">
            <a:spAutoFit/>
          </a:bodyPr>
          <a:lstStyle/>
          <a:p>
            <a:r>
              <a:rPr lang="en-US" sz="3200" dirty="0">
                <a:latin typeface="Times" pitchFamily="2" charset="0"/>
              </a:rPr>
              <a:t>X</a:t>
            </a:r>
          </a:p>
        </p:txBody>
      </p:sp>
    </p:spTree>
    <p:extLst>
      <p:ext uri="{BB962C8B-B14F-4D97-AF65-F5344CB8AC3E}">
        <p14:creationId xmlns:p14="http://schemas.microsoft.com/office/powerpoint/2010/main" val="42055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dissolve">
                                      <p:cBhvr>
                                        <p:cTn id="20" dur="500"/>
                                        <p:tgtEl>
                                          <p:spTgt spid="3">
                                            <p:txEl>
                                              <p:pRg st="4" end="4"/>
                                            </p:txEl>
                                          </p:spTgt>
                                        </p:tgtEl>
                                      </p:cBhvr>
                                    </p:animEffec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0CD14-EC66-9343-87AB-CF66B64324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A4CB54-F715-6A45-BB2C-8EDDCA9B6865}"/>
              </a:ext>
            </a:extLst>
          </p:cNvPr>
          <p:cNvSpPr>
            <a:spLocks noGrp="1"/>
          </p:cNvSpPr>
          <p:nvPr>
            <p:ph idx="1"/>
          </p:nvPr>
        </p:nvSpPr>
        <p:spPr/>
        <p:txBody>
          <a:bodyPr/>
          <a:lstStyle/>
          <a:p>
            <a:r>
              <a:rPr lang="en-US" dirty="0"/>
              <a:t>By dividing the two variances, the “relative efficacy” of a paired </a:t>
            </a:r>
            <a:r>
              <a:rPr lang="en-US" i="1" dirty="0"/>
              <a:t>t</a:t>
            </a:r>
            <a:r>
              <a:rPr lang="en-US" dirty="0"/>
              <a:t> test is is 1/(1 − </a:t>
            </a:r>
            <a:r>
              <a:rPr lang="en-US" i="1" dirty="0"/>
              <a:t>r</a:t>
            </a:r>
            <a:r>
              <a:rPr lang="el-GR" dirty="0"/>
              <a:t>)</a:t>
            </a:r>
            <a:r>
              <a:rPr lang="en-US" dirty="0"/>
              <a:t>, compared with a two-independent sample </a:t>
            </a:r>
            <a:r>
              <a:rPr lang="en-US" i="1" dirty="0"/>
              <a:t>t</a:t>
            </a:r>
            <a:r>
              <a:rPr lang="en-US" dirty="0"/>
              <a:t> test in a parallel comparison</a:t>
            </a:r>
          </a:p>
          <a:p>
            <a:endParaRPr lang="en-US" dirty="0"/>
          </a:p>
          <a:p>
            <a:r>
              <a:rPr lang="en-US" dirty="0"/>
              <a:t>If </a:t>
            </a:r>
            <a:r>
              <a:rPr lang="en-US" i="1" dirty="0"/>
              <a:t>r</a:t>
            </a:r>
            <a:r>
              <a:rPr lang="en-US" dirty="0"/>
              <a:t> = 0.5, the relative efficacy is? ___ </a:t>
            </a:r>
          </a:p>
          <a:p>
            <a:endParaRPr lang="en-US" dirty="0"/>
          </a:p>
          <a:p>
            <a:r>
              <a:rPr lang="en-US" dirty="0"/>
              <a:t>This means that 100 paired observations would have the same power to detect differences as an unpaired study of 200 observations per group.</a:t>
            </a:r>
          </a:p>
        </p:txBody>
      </p:sp>
      <p:sp>
        <p:nvSpPr>
          <p:cNvPr id="4" name="Slide Number Placeholder 3">
            <a:extLst>
              <a:ext uri="{FF2B5EF4-FFF2-40B4-BE49-F238E27FC236}">
                <a16:creationId xmlns:a16="http://schemas.microsoft.com/office/drawing/2014/main" id="{DA3DDAC3-4F40-334E-A171-1683E1569B14}"/>
              </a:ext>
            </a:extLst>
          </p:cNvPr>
          <p:cNvSpPr>
            <a:spLocks noGrp="1"/>
          </p:cNvSpPr>
          <p:nvPr>
            <p:ph type="sldNum" sz="quarter" idx="12"/>
          </p:nvPr>
        </p:nvSpPr>
        <p:spPr/>
        <p:txBody>
          <a:bodyPr/>
          <a:lstStyle/>
          <a:p>
            <a:fld id="{0EB70EE5-6996-EC44-ADB9-94F4BCB5E029}" type="slidenum">
              <a:rPr lang="en-US" smtClean="0"/>
              <a:pPr/>
              <a:t>47</a:t>
            </a:fld>
            <a:endParaRPr lang="en-US"/>
          </a:p>
        </p:txBody>
      </p:sp>
      <p:sp>
        <p:nvSpPr>
          <p:cNvPr id="5" name="TextBox 4">
            <a:extLst>
              <a:ext uri="{FF2B5EF4-FFF2-40B4-BE49-F238E27FC236}">
                <a16:creationId xmlns:a16="http://schemas.microsoft.com/office/drawing/2014/main" id="{BBE95CF3-AC4D-AB4E-B645-149D8D939D80}"/>
              </a:ext>
            </a:extLst>
          </p:cNvPr>
          <p:cNvSpPr txBox="1"/>
          <p:nvPr/>
        </p:nvSpPr>
        <p:spPr>
          <a:xfrm>
            <a:off x="838200" y="6128623"/>
            <a:ext cx="6372835" cy="369332"/>
          </a:xfrm>
          <a:prstGeom prst="rect">
            <a:avLst/>
          </a:prstGeom>
          <a:noFill/>
        </p:spPr>
        <p:txBody>
          <a:bodyPr wrap="none" rtlCol="0">
            <a:spAutoFit/>
          </a:bodyPr>
          <a:lstStyle/>
          <a:p>
            <a:r>
              <a:rPr lang="en-US" dirty="0">
                <a:latin typeface="Palatino" pitchFamily="2" charset="77"/>
                <a:ea typeface="Palatino" pitchFamily="2" charset="77"/>
              </a:rPr>
              <a:t>Hsu &amp; </a:t>
            </a:r>
            <a:r>
              <a:rPr lang="en-US" dirty="0" err="1">
                <a:latin typeface="Palatino" pitchFamily="2" charset="77"/>
                <a:ea typeface="Palatino" pitchFamily="2" charset="77"/>
              </a:rPr>
              <a:t>Lachenbruch</a:t>
            </a:r>
            <a:r>
              <a:rPr lang="en-US" dirty="0">
                <a:latin typeface="Palatino" pitchFamily="2" charset="77"/>
                <a:ea typeface="Palatino" pitchFamily="2" charset="77"/>
              </a:rPr>
              <a:t>, Paired t test. </a:t>
            </a:r>
            <a:r>
              <a:rPr lang="en-US" i="1" dirty="0">
                <a:latin typeface="Palatino" pitchFamily="2" charset="77"/>
                <a:ea typeface="Palatino" pitchFamily="2" charset="77"/>
              </a:rPr>
              <a:t>Encycl. of Biostatistics</a:t>
            </a:r>
            <a:r>
              <a:rPr lang="en-US" dirty="0">
                <a:latin typeface="Palatino" pitchFamily="2" charset="77"/>
                <a:ea typeface="Palatino" pitchFamily="2" charset="77"/>
              </a:rPr>
              <a:t>, 2005</a:t>
            </a:r>
          </a:p>
        </p:txBody>
      </p:sp>
      <p:sp>
        <p:nvSpPr>
          <p:cNvPr id="6" name="TextBox 5">
            <a:extLst>
              <a:ext uri="{FF2B5EF4-FFF2-40B4-BE49-F238E27FC236}">
                <a16:creationId xmlns:a16="http://schemas.microsoft.com/office/drawing/2014/main" id="{0CBBDFA2-017D-A849-936C-E677E0C1868E}"/>
              </a:ext>
            </a:extLst>
          </p:cNvPr>
          <p:cNvSpPr txBox="1"/>
          <p:nvPr/>
        </p:nvSpPr>
        <p:spPr>
          <a:xfrm>
            <a:off x="5882787" y="3453095"/>
            <a:ext cx="389850" cy="584775"/>
          </a:xfrm>
          <a:prstGeom prst="rect">
            <a:avLst/>
          </a:prstGeom>
          <a:noFill/>
        </p:spPr>
        <p:txBody>
          <a:bodyPr wrap="none" rtlCol="0">
            <a:spAutoFit/>
          </a:bodyPr>
          <a:lstStyle/>
          <a:p>
            <a:r>
              <a:rPr lang="en-US" sz="3200" dirty="0">
                <a:latin typeface="Times" pitchFamily="2" charset="0"/>
              </a:rPr>
              <a:t>2</a:t>
            </a:r>
          </a:p>
        </p:txBody>
      </p:sp>
    </p:spTree>
    <p:extLst>
      <p:ext uri="{BB962C8B-B14F-4D97-AF65-F5344CB8AC3E}">
        <p14:creationId xmlns:p14="http://schemas.microsoft.com/office/powerpoint/2010/main" val="330681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B1B928-4554-2542-8D41-130C7248E37F}"/>
              </a:ext>
            </a:extLst>
          </p:cNvPr>
          <p:cNvSpPr>
            <a:spLocks noGrp="1"/>
          </p:cNvSpPr>
          <p:nvPr>
            <p:ph type="title"/>
          </p:nvPr>
        </p:nvSpPr>
        <p:spPr/>
        <p:txBody>
          <a:bodyPr/>
          <a:lstStyle/>
          <a:p>
            <a:r>
              <a:rPr lang="en-US" dirty="0"/>
              <a:t>Correlation in the Bangladesh Trial</a:t>
            </a:r>
          </a:p>
        </p:txBody>
      </p:sp>
      <p:sp>
        <p:nvSpPr>
          <p:cNvPr id="8" name="Content Placeholder 7">
            <a:extLst>
              <a:ext uri="{FF2B5EF4-FFF2-40B4-BE49-F238E27FC236}">
                <a16:creationId xmlns:a16="http://schemas.microsoft.com/office/drawing/2014/main" id="{0A01D2D0-FB3B-D24E-A03C-42302E6C43F9}"/>
              </a:ext>
            </a:extLst>
          </p:cNvPr>
          <p:cNvSpPr>
            <a:spLocks noGrp="1"/>
          </p:cNvSpPr>
          <p:nvPr>
            <p:ph idx="1"/>
          </p:nvPr>
        </p:nvSpPr>
        <p:spPr>
          <a:xfrm>
            <a:off x="838200" y="4968077"/>
            <a:ext cx="10515600" cy="1753398"/>
          </a:xfrm>
        </p:spPr>
        <p:txBody>
          <a:bodyPr>
            <a:normAutofit fontScale="92500"/>
          </a:bodyPr>
          <a:lstStyle/>
          <a:p>
            <a:r>
              <a:rPr lang="en-US" dirty="0"/>
              <a:t>In the Bangladesh trial the relative efficacy was: 1/(1 – 0.3) = 1.43.</a:t>
            </a:r>
          </a:p>
          <a:p>
            <a:r>
              <a:rPr lang="en-US" dirty="0"/>
              <a:t>This suggests we would have needed to enroll 90 x 1.43 = 128 clusters per group without pair matching to have had similar power to the geographic pair-matched design in a </a:t>
            </a:r>
            <a:r>
              <a:rPr lang="en-US" i="1" dirty="0"/>
              <a:t>t</a:t>
            </a:r>
            <a:r>
              <a:rPr lang="en-US" dirty="0"/>
              <a:t> test analysis of cluster-level means.</a:t>
            </a:r>
          </a:p>
        </p:txBody>
      </p:sp>
      <p:sp>
        <p:nvSpPr>
          <p:cNvPr id="4" name="Slide Number Placeholder 3">
            <a:extLst>
              <a:ext uri="{FF2B5EF4-FFF2-40B4-BE49-F238E27FC236}">
                <a16:creationId xmlns:a16="http://schemas.microsoft.com/office/drawing/2014/main" id="{B038EE81-8503-4E48-AA84-7A65E5E76D6A}"/>
              </a:ext>
            </a:extLst>
          </p:cNvPr>
          <p:cNvSpPr>
            <a:spLocks noGrp="1"/>
          </p:cNvSpPr>
          <p:nvPr>
            <p:ph type="sldNum" sz="quarter" idx="12"/>
          </p:nvPr>
        </p:nvSpPr>
        <p:spPr/>
        <p:txBody>
          <a:bodyPr/>
          <a:lstStyle/>
          <a:p>
            <a:fld id="{0EB70EE5-6996-EC44-ADB9-94F4BCB5E029}" type="slidenum">
              <a:rPr lang="en-US" smtClean="0"/>
              <a:pPr/>
              <a:t>48</a:t>
            </a:fld>
            <a:endParaRPr lang="en-US"/>
          </a:p>
        </p:txBody>
      </p:sp>
      <p:pic>
        <p:nvPicPr>
          <p:cNvPr id="7" name="Picture 6">
            <a:extLst>
              <a:ext uri="{FF2B5EF4-FFF2-40B4-BE49-F238E27FC236}">
                <a16:creationId xmlns:a16="http://schemas.microsoft.com/office/drawing/2014/main" id="{C9F23886-202A-9C42-BDE1-C7106D90FBBC}"/>
              </a:ext>
            </a:extLst>
          </p:cNvPr>
          <p:cNvPicPr>
            <a:picLocks noChangeAspect="1"/>
          </p:cNvPicPr>
          <p:nvPr/>
        </p:nvPicPr>
        <p:blipFill>
          <a:blip r:embed="rId2"/>
          <a:stretch>
            <a:fillRect/>
          </a:stretch>
        </p:blipFill>
        <p:spPr>
          <a:xfrm>
            <a:off x="838200" y="1058780"/>
            <a:ext cx="8708136" cy="3909298"/>
          </a:xfrm>
          <a:prstGeom prst="rect">
            <a:avLst/>
          </a:prstGeom>
        </p:spPr>
      </p:pic>
    </p:spTree>
    <p:extLst>
      <p:ext uri="{BB962C8B-B14F-4D97-AF65-F5344CB8AC3E}">
        <p14:creationId xmlns:p14="http://schemas.microsoft.com/office/powerpoint/2010/main" val="275951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8C22D-14CF-AB40-8C50-9BD0A3548885}"/>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852CB9A6-C090-5E46-BA8C-8CF213CB29AC}"/>
              </a:ext>
            </a:extLst>
          </p:cNvPr>
          <p:cNvSpPr>
            <a:spLocks noGrp="1"/>
          </p:cNvSpPr>
          <p:nvPr>
            <p:ph idx="1"/>
          </p:nvPr>
        </p:nvSpPr>
        <p:spPr>
          <a:xfrm>
            <a:off x="838200" y="1499616"/>
            <a:ext cx="10515600" cy="5029199"/>
          </a:xfrm>
        </p:spPr>
        <p:txBody>
          <a:bodyPr>
            <a:normAutofit lnSpcReduction="10000"/>
          </a:bodyPr>
          <a:lstStyle/>
          <a:p>
            <a:r>
              <a:rPr lang="en-US" dirty="0"/>
              <a:t>Paired </a:t>
            </a:r>
            <a:r>
              <a:rPr lang="en-US" i="1" dirty="0"/>
              <a:t>t</a:t>
            </a:r>
            <a:r>
              <a:rPr lang="en-US" dirty="0"/>
              <a:t> tests are motivated by matching or blocking in the design, where outcomes are measured in pairs</a:t>
            </a:r>
          </a:p>
          <a:p>
            <a:endParaRPr lang="en-US" dirty="0"/>
          </a:p>
          <a:p>
            <a:r>
              <a:rPr lang="en-US" dirty="0"/>
              <a:t>Matching in the design can improve efficiency in an analysis, and control for bias by controlling for variation associated with matching characteristics</a:t>
            </a:r>
          </a:p>
          <a:p>
            <a:endParaRPr lang="en-US" dirty="0"/>
          </a:p>
          <a:p>
            <a:r>
              <a:rPr lang="en-US" dirty="0"/>
              <a:t>The increase in efficiency in a matched pairs </a:t>
            </a:r>
            <a:r>
              <a:rPr lang="en-US" i="1" dirty="0"/>
              <a:t>t</a:t>
            </a:r>
            <a:r>
              <a:rPr lang="en-US" dirty="0"/>
              <a:t> test compared with an unmatched </a:t>
            </a:r>
            <a:r>
              <a:rPr lang="en-US" i="1" dirty="0"/>
              <a:t>t</a:t>
            </a:r>
            <a:r>
              <a:rPr lang="en-US" dirty="0"/>
              <a:t> test depends on the correlation of outcomes within pairs</a:t>
            </a:r>
          </a:p>
          <a:p>
            <a:endParaRPr lang="en-US" dirty="0"/>
          </a:p>
          <a:p>
            <a:r>
              <a:rPr lang="en-US" dirty="0"/>
              <a:t>Paired </a:t>
            </a:r>
            <a:r>
              <a:rPr lang="en-US" i="1" dirty="0"/>
              <a:t>t</a:t>
            </a:r>
            <a:r>
              <a:rPr lang="en-US" dirty="0"/>
              <a:t> tests are an “oldie but goodie” :</a:t>
            </a:r>
            <a:r>
              <a:rPr lang="en-US" dirty="0">
                <a:sym typeface="Wingdings" pitchFamily="2" charset="2"/>
              </a:rPr>
              <a:t> still relevant 110 years later!</a:t>
            </a:r>
            <a:endParaRPr lang="en-US" dirty="0"/>
          </a:p>
          <a:p>
            <a:endParaRPr lang="en-US" dirty="0"/>
          </a:p>
        </p:txBody>
      </p:sp>
      <p:sp>
        <p:nvSpPr>
          <p:cNvPr id="4" name="Slide Number Placeholder 3">
            <a:extLst>
              <a:ext uri="{FF2B5EF4-FFF2-40B4-BE49-F238E27FC236}">
                <a16:creationId xmlns:a16="http://schemas.microsoft.com/office/drawing/2014/main" id="{FB834C7A-0DE2-B843-90B7-440F3F1E9C8E}"/>
              </a:ext>
            </a:extLst>
          </p:cNvPr>
          <p:cNvSpPr>
            <a:spLocks noGrp="1"/>
          </p:cNvSpPr>
          <p:nvPr>
            <p:ph type="sldNum" sz="quarter" idx="12"/>
          </p:nvPr>
        </p:nvSpPr>
        <p:spPr/>
        <p:txBody>
          <a:bodyPr/>
          <a:lstStyle/>
          <a:p>
            <a:fld id="{0EB70EE5-6996-EC44-ADB9-94F4BCB5E029}" type="slidenum">
              <a:rPr lang="en-US" smtClean="0"/>
              <a:pPr/>
              <a:t>49</a:t>
            </a:fld>
            <a:endParaRPr lang="en-US"/>
          </a:p>
        </p:txBody>
      </p:sp>
    </p:spTree>
    <p:extLst>
      <p:ext uri="{BB962C8B-B14F-4D97-AF65-F5344CB8AC3E}">
        <p14:creationId xmlns:p14="http://schemas.microsoft.com/office/powerpoint/2010/main" val="2315466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A0B95B-EA58-464E-ADAB-E99DF272E8B4}"/>
              </a:ext>
            </a:extLst>
          </p:cNvPr>
          <p:cNvSpPr>
            <a:spLocks noGrp="1"/>
          </p:cNvSpPr>
          <p:nvPr>
            <p:ph type="title"/>
          </p:nvPr>
        </p:nvSpPr>
        <p:spPr/>
        <p:txBody>
          <a:bodyPr/>
          <a:lstStyle/>
          <a:p>
            <a:endParaRPr lang="en-US" dirty="0"/>
          </a:p>
        </p:txBody>
      </p:sp>
      <p:sp>
        <p:nvSpPr>
          <p:cNvPr id="6" name="Content Placeholder 5">
            <a:extLst>
              <a:ext uri="{FF2B5EF4-FFF2-40B4-BE49-F238E27FC236}">
                <a16:creationId xmlns:a16="http://schemas.microsoft.com/office/drawing/2014/main" id="{550ECDA2-DACC-A34D-984C-B58A8E50F148}"/>
              </a:ext>
            </a:extLst>
          </p:cNvPr>
          <p:cNvSpPr>
            <a:spLocks noGrp="1"/>
          </p:cNvSpPr>
          <p:nvPr>
            <p:ph idx="1"/>
          </p:nvPr>
        </p:nvSpPr>
        <p:spPr/>
        <p:txBody>
          <a:bodyPr>
            <a:normAutofit/>
          </a:bodyPr>
          <a:lstStyle/>
          <a:p>
            <a:r>
              <a:rPr lang="en-US" sz="3600" b="1" dirty="0">
                <a:cs typeface="Arial" panose="020B0604020202020204" pitchFamily="34" charset="0"/>
              </a:rPr>
              <a:t>Matched or blocked designs </a:t>
            </a:r>
            <a:r>
              <a:rPr lang="en-US" sz="3600" dirty="0">
                <a:cs typeface="Arial" panose="020B0604020202020204" pitchFamily="34" charset="0"/>
              </a:rPr>
              <a:t>with </a:t>
            </a:r>
            <a:r>
              <a:rPr lang="en-US" sz="3600" b="1" dirty="0">
                <a:cs typeface="Arial" panose="020B0604020202020204" pitchFamily="34" charset="0"/>
              </a:rPr>
              <a:t>quantitative outcomes </a:t>
            </a:r>
            <a:r>
              <a:rPr lang="en-US" sz="3600" dirty="0">
                <a:cs typeface="Arial" panose="020B0604020202020204" pitchFamily="34" charset="0"/>
              </a:rPr>
              <a:t>measured in pairs motivate the paired </a:t>
            </a:r>
            <a:r>
              <a:rPr lang="en-US" sz="3600" i="1" dirty="0">
                <a:cs typeface="Arial" panose="020B0604020202020204" pitchFamily="34" charset="0"/>
              </a:rPr>
              <a:t>t </a:t>
            </a:r>
            <a:r>
              <a:rPr lang="en-US" sz="3600" dirty="0">
                <a:cs typeface="Arial" panose="020B0604020202020204" pitchFamily="34" charset="0"/>
              </a:rPr>
              <a:t>test</a:t>
            </a:r>
          </a:p>
        </p:txBody>
      </p:sp>
      <p:sp>
        <p:nvSpPr>
          <p:cNvPr id="4" name="Slide Number Placeholder 3">
            <a:extLst>
              <a:ext uri="{FF2B5EF4-FFF2-40B4-BE49-F238E27FC236}">
                <a16:creationId xmlns:a16="http://schemas.microsoft.com/office/drawing/2014/main" id="{12F4201C-4911-3D41-B007-6967B6466068}"/>
              </a:ext>
            </a:extLst>
          </p:cNvPr>
          <p:cNvSpPr>
            <a:spLocks noGrp="1"/>
          </p:cNvSpPr>
          <p:nvPr>
            <p:ph type="sldNum" sz="quarter" idx="12"/>
          </p:nvPr>
        </p:nvSpPr>
        <p:spPr/>
        <p:txBody>
          <a:bodyPr/>
          <a:lstStyle/>
          <a:p>
            <a:fld id="{0EB70EE5-6996-EC44-ADB9-94F4BCB5E029}" type="slidenum">
              <a:rPr lang="en-US" smtClean="0"/>
              <a:pPr/>
              <a:t>5</a:t>
            </a:fld>
            <a:endParaRPr lang="en-US"/>
          </a:p>
        </p:txBody>
      </p:sp>
    </p:spTree>
    <p:extLst>
      <p:ext uri="{BB962C8B-B14F-4D97-AF65-F5344CB8AC3E}">
        <p14:creationId xmlns:p14="http://schemas.microsoft.com/office/powerpoint/2010/main" val="6724575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4CE68-A139-9941-83FC-77410A8F2D5D}"/>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A78092C2-E7D7-5F46-BA0E-D0B3E01012F1}"/>
              </a:ext>
            </a:extLst>
          </p:cNvPr>
          <p:cNvSpPr>
            <a:spLocks noGrp="1"/>
          </p:cNvSpPr>
          <p:nvPr>
            <p:ph idx="1"/>
          </p:nvPr>
        </p:nvSpPr>
        <p:spPr>
          <a:xfrm>
            <a:off x="838199" y="1332855"/>
            <a:ext cx="11102623" cy="5023496"/>
          </a:xfrm>
        </p:spPr>
        <p:txBody>
          <a:bodyPr>
            <a:normAutofit/>
          </a:bodyPr>
          <a:lstStyle/>
          <a:p>
            <a:r>
              <a:rPr lang="en-US" dirty="0"/>
              <a:t>Khan Academy module on hypothesis testing and p-values:</a:t>
            </a:r>
          </a:p>
          <a:p>
            <a:r>
              <a:rPr lang="en-US" sz="2400" u="sng" dirty="0">
                <a:hlinkClick r:id="rId2"/>
              </a:rPr>
              <a:t>https://www.khanacademy.org/math/statistics-probability/significance-tests-one-sample/more-significance-testing-videos/v/hypothesis-testing-and-p-values</a:t>
            </a:r>
            <a:endParaRPr lang="en-US" sz="2400" u="sng" dirty="0"/>
          </a:p>
          <a:p>
            <a:endParaRPr lang="en-US" dirty="0"/>
          </a:p>
          <a:p>
            <a:r>
              <a:rPr lang="en-US" dirty="0"/>
              <a:t>Reference Articles:</a:t>
            </a:r>
          </a:p>
          <a:p>
            <a:r>
              <a:rPr lang="en-US" sz="2100" dirty="0"/>
              <a:t>Altman &amp; Bland. Statistics notes: the normal distribution. </a:t>
            </a:r>
            <a:r>
              <a:rPr lang="en-US" sz="2100" i="1" dirty="0"/>
              <a:t>BMJ</a:t>
            </a:r>
            <a:r>
              <a:rPr lang="en-US" sz="2100" dirty="0"/>
              <a:t>. 1995;310: 298.</a:t>
            </a:r>
          </a:p>
          <a:p>
            <a:r>
              <a:rPr lang="en-US" sz="2100" dirty="0">
                <a:ea typeface="Palatino" pitchFamily="2" charset="77"/>
              </a:rPr>
              <a:t>Hsu &amp; </a:t>
            </a:r>
            <a:r>
              <a:rPr lang="en-US" sz="2100" dirty="0" err="1">
                <a:ea typeface="Palatino" pitchFamily="2" charset="77"/>
              </a:rPr>
              <a:t>Lachenbruch</a:t>
            </a:r>
            <a:r>
              <a:rPr lang="en-US" sz="2100" dirty="0">
                <a:ea typeface="Palatino" pitchFamily="2" charset="77"/>
              </a:rPr>
              <a:t>, Paired t test. </a:t>
            </a:r>
            <a:r>
              <a:rPr lang="en-US" sz="2100" i="1" dirty="0">
                <a:ea typeface="Palatino" pitchFamily="2" charset="77"/>
              </a:rPr>
              <a:t>Encycl. of Biostatistics</a:t>
            </a:r>
            <a:r>
              <a:rPr lang="en-US" sz="2100" dirty="0">
                <a:ea typeface="Palatino" pitchFamily="2" charset="77"/>
              </a:rPr>
              <a:t>, 2005, doi:10.1002/0470011815.b2a15112</a:t>
            </a:r>
          </a:p>
          <a:p>
            <a:r>
              <a:rPr lang="en-US" sz="2100" dirty="0">
                <a:ea typeface="Palatino" pitchFamily="2" charset="77"/>
              </a:rPr>
              <a:t>Moses. Matched pairs t tests. </a:t>
            </a:r>
            <a:r>
              <a:rPr lang="en-US" sz="2100" i="1" dirty="0">
                <a:ea typeface="Palatino" pitchFamily="2" charset="77"/>
              </a:rPr>
              <a:t>Encycl. of Stat. Sciences, </a:t>
            </a:r>
            <a:r>
              <a:rPr lang="en-US" sz="2100" dirty="0">
                <a:ea typeface="Palatino" pitchFamily="2" charset="77"/>
              </a:rPr>
              <a:t>2006,  doi:10.1002/0471667196.ess1551</a:t>
            </a:r>
          </a:p>
          <a:p>
            <a:r>
              <a:rPr lang="en-US" sz="2100" dirty="0" err="1">
                <a:ea typeface="Palatino" pitchFamily="2" charset="77"/>
              </a:rPr>
              <a:t>Senn</a:t>
            </a:r>
            <a:r>
              <a:rPr lang="en-US" sz="2100" dirty="0">
                <a:ea typeface="Palatino" pitchFamily="2" charset="77"/>
              </a:rPr>
              <a:t> &amp; Richardson. The first t-test. </a:t>
            </a:r>
            <a:r>
              <a:rPr lang="en-US" sz="2100" i="1" dirty="0">
                <a:ea typeface="Palatino" pitchFamily="2" charset="77"/>
              </a:rPr>
              <a:t>Statistics in Medicine</a:t>
            </a:r>
            <a:r>
              <a:rPr lang="en-US" sz="2100" dirty="0">
                <a:ea typeface="Palatino" pitchFamily="2" charset="77"/>
              </a:rPr>
              <a:t>. 1994; 13:785-803.</a:t>
            </a:r>
            <a:endParaRPr lang="en-US" sz="2100" dirty="0"/>
          </a:p>
          <a:p>
            <a:endParaRPr lang="en-US" dirty="0"/>
          </a:p>
        </p:txBody>
      </p:sp>
      <p:sp>
        <p:nvSpPr>
          <p:cNvPr id="4" name="Slide Number Placeholder 3">
            <a:extLst>
              <a:ext uri="{FF2B5EF4-FFF2-40B4-BE49-F238E27FC236}">
                <a16:creationId xmlns:a16="http://schemas.microsoft.com/office/drawing/2014/main" id="{E80489DF-FDEC-744F-90EB-19B231104EE6}"/>
              </a:ext>
            </a:extLst>
          </p:cNvPr>
          <p:cNvSpPr>
            <a:spLocks noGrp="1"/>
          </p:cNvSpPr>
          <p:nvPr>
            <p:ph type="sldNum" sz="quarter" idx="12"/>
          </p:nvPr>
        </p:nvSpPr>
        <p:spPr/>
        <p:txBody>
          <a:bodyPr/>
          <a:lstStyle/>
          <a:p>
            <a:fld id="{0EB70EE5-6996-EC44-ADB9-94F4BCB5E029}" type="slidenum">
              <a:rPr lang="en-US" smtClean="0"/>
              <a:pPr/>
              <a:t>50</a:t>
            </a:fld>
            <a:endParaRPr lang="en-US"/>
          </a:p>
        </p:txBody>
      </p:sp>
    </p:spTree>
    <p:extLst>
      <p:ext uri="{BB962C8B-B14F-4D97-AF65-F5344CB8AC3E}">
        <p14:creationId xmlns:p14="http://schemas.microsoft.com/office/powerpoint/2010/main" val="3920544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B6F82-E766-6C4F-893C-F493EF154716}"/>
              </a:ext>
            </a:extLst>
          </p:cNvPr>
          <p:cNvSpPr>
            <a:spLocks noGrp="1"/>
          </p:cNvSpPr>
          <p:nvPr>
            <p:ph type="title"/>
          </p:nvPr>
        </p:nvSpPr>
        <p:spPr/>
        <p:txBody>
          <a:bodyPr/>
          <a:lstStyle/>
          <a:p>
            <a:r>
              <a:rPr lang="en-US" dirty="0"/>
              <a:t>extra slides</a:t>
            </a:r>
          </a:p>
        </p:txBody>
      </p:sp>
      <p:sp>
        <p:nvSpPr>
          <p:cNvPr id="3" name="Text Placeholder 2">
            <a:extLst>
              <a:ext uri="{FF2B5EF4-FFF2-40B4-BE49-F238E27FC236}">
                <a16:creationId xmlns:a16="http://schemas.microsoft.com/office/drawing/2014/main" id="{808B9575-5D62-8C4B-86EA-090971CB88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C1B8F9-69DF-3B4D-B727-A848B989E3DC}"/>
              </a:ext>
            </a:extLst>
          </p:cNvPr>
          <p:cNvSpPr>
            <a:spLocks noGrp="1"/>
          </p:cNvSpPr>
          <p:nvPr>
            <p:ph type="sldNum" sz="quarter" idx="12"/>
          </p:nvPr>
        </p:nvSpPr>
        <p:spPr/>
        <p:txBody>
          <a:bodyPr/>
          <a:lstStyle/>
          <a:p>
            <a:fld id="{0EB70EE5-6996-EC44-ADB9-94F4BCB5E029}" type="slidenum">
              <a:rPr lang="en-US" smtClean="0"/>
              <a:pPr/>
              <a:t>51</a:t>
            </a:fld>
            <a:endParaRPr lang="en-US"/>
          </a:p>
        </p:txBody>
      </p:sp>
    </p:spTree>
    <p:extLst>
      <p:ext uri="{BB962C8B-B14F-4D97-AF65-F5344CB8AC3E}">
        <p14:creationId xmlns:p14="http://schemas.microsoft.com/office/powerpoint/2010/main" val="2952533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BCD48-53EC-334F-B874-058E1AEA9769}"/>
              </a:ext>
            </a:extLst>
          </p:cNvPr>
          <p:cNvSpPr>
            <a:spLocks noGrp="1"/>
          </p:cNvSpPr>
          <p:nvPr>
            <p:ph type="title"/>
          </p:nvPr>
        </p:nvSpPr>
        <p:spPr/>
        <p:txBody>
          <a:bodyPr/>
          <a:lstStyle/>
          <a:p>
            <a:r>
              <a:rPr lang="en-US" dirty="0"/>
              <a:t>Exercises on your own:</a:t>
            </a:r>
          </a:p>
        </p:txBody>
      </p:sp>
      <p:sp>
        <p:nvSpPr>
          <p:cNvPr id="3" name="Content Placeholder 2">
            <a:extLst>
              <a:ext uri="{FF2B5EF4-FFF2-40B4-BE49-F238E27FC236}">
                <a16:creationId xmlns:a16="http://schemas.microsoft.com/office/drawing/2014/main" id="{0535F7E4-A625-5047-9152-1FC7C977FD98}"/>
              </a:ext>
            </a:extLst>
          </p:cNvPr>
          <p:cNvSpPr>
            <a:spLocks noGrp="1"/>
          </p:cNvSpPr>
          <p:nvPr>
            <p:ph idx="1"/>
          </p:nvPr>
        </p:nvSpPr>
        <p:spPr>
          <a:xfrm>
            <a:off x="838200" y="1825625"/>
            <a:ext cx="11102622" cy="4351338"/>
          </a:xfrm>
        </p:spPr>
        <p:txBody>
          <a:bodyPr/>
          <a:lstStyle/>
          <a:p>
            <a:r>
              <a:rPr lang="en-US" dirty="0"/>
              <a:t>If W.S. </a:t>
            </a:r>
            <a:r>
              <a:rPr lang="en-US" dirty="0" err="1"/>
              <a:t>Gosset</a:t>
            </a:r>
            <a:r>
              <a:rPr lang="en-US" dirty="0"/>
              <a:t> (“Student”) had analyzed the Kalamazoo sleep trial naively, using an independent two-sample </a:t>
            </a:r>
            <a:r>
              <a:rPr lang="en-US" i="1" dirty="0"/>
              <a:t>t </a:t>
            </a:r>
            <a:r>
              <a:rPr lang="en-US" dirty="0"/>
              <a:t>test, what would his conclusion have been, assuming his threshold for significance was</a:t>
            </a:r>
            <a:r>
              <a:rPr lang="en-US" i="1" dirty="0">
                <a:latin typeface="Times" pitchFamily="2" charset="0"/>
              </a:rPr>
              <a:t> P </a:t>
            </a:r>
            <a:r>
              <a:rPr lang="en-US" dirty="0">
                <a:latin typeface="Times" pitchFamily="2" charset="0"/>
              </a:rPr>
              <a:t>&lt; 0.005</a:t>
            </a:r>
            <a:r>
              <a:rPr lang="en-US" dirty="0"/>
              <a:t>?</a:t>
            </a:r>
          </a:p>
          <a:p>
            <a:endParaRPr lang="en-US" dirty="0"/>
          </a:p>
          <a:p>
            <a:r>
              <a:rPr lang="en-US" dirty="0"/>
              <a:t>Based on the information measured from the 10 patients enrolled in the Kalamazoo sleep trial, how many patients would the trial have needed to enroll if it had allocated patients to separate treatment arms, measuring each patient’s sleep improvement once, rather than comparing paired outcomes within individual patients?</a:t>
            </a:r>
          </a:p>
        </p:txBody>
      </p:sp>
      <p:sp>
        <p:nvSpPr>
          <p:cNvPr id="4" name="Slide Number Placeholder 3">
            <a:extLst>
              <a:ext uri="{FF2B5EF4-FFF2-40B4-BE49-F238E27FC236}">
                <a16:creationId xmlns:a16="http://schemas.microsoft.com/office/drawing/2014/main" id="{6D8F25E2-77BB-634D-9976-B96E319E7FE0}"/>
              </a:ext>
            </a:extLst>
          </p:cNvPr>
          <p:cNvSpPr>
            <a:spLocks noGrp="1"/>
          </p:cNvSpPr>
          <p:nvPr>
            <p:ph type="sldNum" sz="quarter" idx="12"/>
          </p:nvPr>
        </p:nvSpPr>
        <p:spPr/>
        <p:txBody>
          <a:bodyPr/>
          <a:lstStyle/>
          <a:p>
            <a:fld id="{0EB70EE5-6996-EC44-ADB9-94F4BCB5E029}" type="slidenum">
              <a:rPr lang="en-US" smtClean="0"/>
              <a:pPr/>
              <a:t>52</a:t>
            </a:fld>
            <a:endParaRPr lang="en-US"/>
          </a:p>
        </p:txBody>
      </p:sp>
    </p:spTree>
    <p:extLst>
      <p:ext uri="{BB962C8B-B14F-4D97-AF65-F5344CB8AC3E}">
        <p14:creationId xmlns:p14="http://schemas.microsoft.com/office/powerpoint/2010/main" val="3459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DB170-BE4F-6646-8C65-1A633DFDB079}"/>
              </a:ext>
            </a:extLst>
          </p:cNvPr>
          <p:cNvSpPr>
            <a:spLocks noGrp="1"/>
          </p:cNvSpPr>
          <p:nvPr>
            <p:ph type="title"/>
          </p:nvPr>
        </p:nvSpPr>
        <p:spPr/>
        <p:txBody>
          <a:bodyPr/>
          <a:lstStyle/>
          <a:p>
            <a:r>
              <a:rPr lang="en-US" dirty="0"/>
              <a:t>Interesting historical footnote:</a:t>
            </a:r>
          </a:p>
        </p:txBody>
      </p:sp>
      <p:sp>
        <p:nvSpPr>
          <p:cNvPr id="7" name="Content Placeholder 6">
            <a:extLst>
              <a:ext uri="{FF2B5EF4-FFF2-40B4-BE49-F238E27FC236}">
                <a16:creationId xmlns:a16="http://schemas.microsoft.com/office/drawing/2014/main" id="{0704FE56-E88D-0E41-B2F5-8A5ADA1E09E3}"/>
              </a:ext>
            </a:extLst>
          </p:cNvPr>
          <p:cNvSpPr>
            <a:spLocks noGrp="1"/>
          </p:cNvSpPr>
          <p:nvPr>
            <p:ph idx="1"/>
          </p:nvPr>
        </p:nvSpPr>
        <p:spPr>
          <a:xfrm>
            <a:off x="838200" y="1380226"/>
            <a:ext cx="10515600" cy="4796737"/>
          </a:xfrm>
        </p:spPr>
        <p:txBody>
          <a:bodyPr/>
          <a:lstStyle/>
          <a:p>
            <a:r>
              <a:rPr lang="en-US" dirty="0"/>
              <a:t>W.S. </a:t>
            </a:r>
            <a:r>
              <a:rPr lang="en-US" dirty="0" err="1"/>
              <a:t>Gosset</a:t>
            </a:r>
            <a:r>
              <a:rPr lang="en-US" dirty="0"/>
              <a:t> (“Student”) made a mistake when he copied data from the original trial, and R.A. Fisher perpetuated the mistake in his book </a:t>
            </a:r>
            <a:r>
              <a:rPr lang="en-US" i="1" dirty="0"/>
              <a:t>Statistical Methods for Research Workers </a:t>
            </a:r>
            <a:r>
              <a:rPr lang="en-US" dirty="0"/>
              <a:t>(through its 5</a:t>
            </a:r>
            <a:r>
              <a:rPr lang="en-US" baseline="30000" dirty="0"/>
              <a:t>th</a:t>
            </a:r>
            <a:r>
              <a:rPr lang="en-US" dirty="0"/>
              <a:t> edition) </a:t>
            </a:r>
          </a:p>
          <a:p>
            <a:r>
              <a:rPr lang="en-US" dirty="0"/>
              <a:t>The medical (but not statistical) conclusions were all wrong.</a:t>
            </a:r>
          </a:p>
          <a:p>
            <a:endParaRPr lang="en-US" dirty="0"/>
          </a:p>
          <a:p>
            <a:r>
              <a:rPr lang="en-US" dirty="0"/>
              <a:t>It also probably wasn’t the very first</a:t>
            </a:r>
            <a:r>
              <a:rPr lang="en-US" i="1" dirty="0"/>
              <a:t> t </a:t>
            </a:r>
            <a:r>
              <a:rPr lang="en-US" dirty="0"/>
              <a:t>test:</a:t>
            </a:r>
          </a:p>
        </p:txBody>
      </p:sp>
      <p:sp>
        <p:nvSpPr>
          <p:cNvPr id="3" name="Slide Number Placeholder 2">
            <a:extLst>
              <a:ext uri="{FF2B5EF4-FFF2-40B4-BE49-F238E27FC236}">
                <a16:creationId xmlns:a16="http://schemas.microsoft.com/office/drawing/2014/main" id="{5F94B882-3C5B-7D41-BF4C-87919B04EA94}"/>
              </a:ext>
            </a:extLst>
          </p:cNvPr>
          <p:cNvSpPr>
            <a:spLocks noGrp="1"/>
          </p:cNvSpPr>
          <p:nvPr>
            <p:ph type="sldNum" sz="quarter" idx="12"/>
          </p:nvPr>
        </p:nvSpPr>
        <p:spPr/>
        <p:txBody>
          <a:bodyPr/>
          <a:lstStyle/>
          <a:p>
            <a:fld id="{0EB70EE5-6996-EC44-ADB9-94F4BCB5E029}" type="slidenum">
              <a:rPr lang="en-US" smtClean="0"/>
              <a:pPr/>
              <a:t>53</a:t>
            </a:fld>
            <a:endParaRPr lang="en-US"/>
          </a:p>
        </p:txBody>
      </p:sp>
      <p:pic>
        <p:nvPicPr>
          <p:cNvPr id="9" name="Picture 8">
            <a:extLst>
              <a:ext uri="{FF2B5EF4-FFF2-40B4-BE49-F238E27FC236}">
                <a16:creationId xmlns:a16="http://schemas.microsoft.com/office/drawing/2014/main" id="{49ED2B58-A249-F946-84C9-63CA72107637}"/>
              </a:ext>
            </a:extLst>
          </p:cNvPr>
          <p:cNvPicPr>
            <a:picLocks noChangeAspect="1"/>
          </p:cNvPicPr>
          <p:nvPr/>
        </p:nvPicPr>
        <p:blipFill>
          <a:blip r:embed="rId2"/>
          <a:stretch>
            <a:fillRect/>
          </a:stretch>
        </p:blipFill>
        <p:spPr>
          <a:xfrm>
            <a:off x="410089" y="4343007"/>
            <a:ext cx="11371821" cy="1609220"/>
          </a:xfrm>
          <a:prstGeom prst="rect">
            <a:avLst/>
          </a:prstGeom>
        </p:spPr>
      </p:pic>
      <p:grpSp>
        <p:nvGrpSpPr>
          <p:cNvPr id="13" name="Group 12">
            <a:extLst>
              <a:ext uri="{FF2B5EF4-FFF2-40B4-BE49-F238E27FC236}">
                <a16:creationId xmlns:a16="http://schemas.microsoft.com/office/drawing/2014/main" id="{E399C294-8C39-D54C-B04C-C923AA129C50}"/>
              </a:ext>
            </a:extLst>
          </p:cNvPr>
          <p:cNvGrpSpPr/>
          <p:nvPr/>
        </p:nvGrpSpPr>
        <p:grpSpPr>
          <a:xfrm>
            <a:off x="672859" y="4620675"/>
            <a:ext cx="10972801" cy="1016745"/>
            <a:chOff x="672859" y="4620675"/>
            <a:chExt cx="10972801" cy="1016745"/>
          </a:xfrm>
        </p:grpSpPr>
        <p:sp>
          <p:nvSpPr>
            <p:cNvPr id="10" name="Rectangle 9">
              <a:extLst>
                <a:ext uri="{FF2B5EF4-FFF2-40B4-BE49-F238E27FC236}">
                  <a16:creationId xmlns:a16="http://schemas.microsoft.com/office/drawing/2014/main" id="{AD071441-E45F-7846-9245-72C6E8DEE5CC}"/>
                </a:ext>
              </a:extLst>
            </p:cNvPr>
            <p:cNvSpPr/>
            <p:nvPr/>
          </p:nvSpPr>
          <p:spPr>
            <a:xfrm>
              <a:off x="9074989" y="4620675"/>
              <a:ext cx="2570671" cy="298269"/>
            </a:xfrm>
            <a:prstGeom prst="rect">
              <a:avLst/>
            </a:prstGeom>
            <a:solidFill>
              <a:srgbClr val="FFC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DED48D8-78A9-EC4C-855D-FC323E05D1F1}"/>
                </a:ext>
              </a:extLst>
            </p:cNvPr>
            <p:cNvSpPr/>
            <p:nvPr/>
          </p:nvSpPr>
          <p:spPr>
            <a:xfrm>
              <a:off x="672860" y="4918944"/>
              <a:ext cx="10972799" cy="417151"/>
            </a:xfrm>
            <a:prstGeom prst="rect">
              <a:avLst/>
            </a:prstGeom>
            <a:solidFill>
              <a:srgbClr val="FFC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EB86536-DD27-664B-BB47-2CF1D6525CD5}"/>
                </a:ext>
              </a:extLst>
            </p:cNvPr>
            <p:cNvSpPr/>
            <p:nvPr/>
          </p:nvSpPr>
          <p:spPr>
            <a:xfrm>
              <a:off x="672859" y="5339151"/>
              <a:ext cx="2570671" cy="298269"/>
            </a:xfrm>
            <a:prstGeom prst="rect">
              <a:avLst/>
            </a:prstGeom>
            <a:solidFill>
              <a:srgbClr val="FFC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8A510EA4-DB05-D744-8085-23AC215D10A9}"/>
              </a:ext>
            </a:extLst>
          </p:cNvPr>
          <p:cNvSpPr txBox="1"/>
          <p:nvPr/>
        </p:nvSpPr>
        <p:spPr>
          <a:xfrm>
            <a:off x="838200" y="6264232"/>
            <a:ext cx="7926209" cy="369332"/>
          </a:xfrm>
          <a:prstGeom prst="rect">
            <a:avLst/>
          </a:prstGeom>
          <a:noFill/>
        </p:spPr>
        <p:txBody>
          <a:bodyPr wrap="none" rtlCol="0">
            <a:spAutoFit/>
          </a:bodyPr>
          <a:lstStyle/>
          <a:p>
            <a:r>
              <a:rPr lang="en-US" dirty="0" err="1">
                <a:latin typeface="Palatino" pitchFamily="2" charset="77"/>
                <a:ea typeface="Palatino" pitchFamily="2" charset="77"/>
              </a:rPr>
              <a:t>Senn</a:t>
            </a:r>
            <a:r>
              <a:rPr lang="en-US" dirty="0">
                <a:latin typeface="Palatino" pitchFamily="2" charset="77"/>
                <a:ea typeface="Palatino" pitchFamily="2" charset="77"/>
              </a:rPr>
              <a:t> &amp; Richardson. The first t-test. </a:t>
            </a:r>
            <a:r>
              <a:rPr lang="en-US" i="1" dirty="0">
                <a:latin typeface="Palatino" pitchFamily="2" charset="77"/>
                <a:ea typeface="Palatino" pitchFamily="2" charset="77"/>
              </a:rPr>
              <a:t>Statistics in Medicine</a:t>
            </a:r>
            <a:r>
              <a:rPr lang="en-US" dirty="0">
                <a:latin typeface="Palatino" pitchFamily="2" charset="77"/>
                <a:ea typeface="Palatino" pitchFamily="2" charset="77"/>
              </a:rPr>
              <a:t>. 1994; 13:785-803.</a:t>
            </a:r>
          </a:p>
        </p:txBody>
      </p:sp>
    </p:spTree>
    <p:extLst>
      <p:ext uri="{BB962C8B-B14F-4D97-AF65-F5344CB8AC3E}">
        <p14:creationId xmlns:p14="http://schemas.microsoft.com/office/powerpoint/2010/main" val="12259338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38D118-9899-0441-B62F-3C3931CA5A21}"/>
              </a:ext>
            </a:extLst>
          </p:cNvPr>
          <p:cNvSpPr>
            <a:spLocks noGrp="1"/>
          </p:cNvSpPr>
          <p:nvPr>
            <p:ph type="sldNum" sz="quarter" idx="12"/>
          </p:nvPr>
        </p:nvSpPr>
        <p:spPr/>
        <p:txBody>
          <a:bodyPr/>
          <a:lstStyle/>
          <a:p>
            <a:fld id="{0EB70EE5-6996-EC44-ADB9-94F4BCB5E029}" type="slidenum">
              <a:rPr lang="en-US" smtClean="0"/>
              <a:pPr/>
              <a:t>54</a:t>
            </a:fld>
            <a:endParaRPr lang="en-US"/>
          </a:p>
        </p:txBody>
      </p:sp>
      <p:pic>
        <p:nvPicPr>
          <p:cNvPr id="6" name="Picture 5">
            <a:extLst>
              <a:ext uri="{FF2B5EF4-FFF2-40B4-BE49-F238E27FC236}">
                <a16:creationId xmlns:a16="http://schemas.microsoft.com/office/drawing/2014/main" id="{6CA6F92A-C358-A640-9E1C-9B71C8A8C4A4}"/>
              </a:ext>
            </a:extLst>
          </p:cNvPr>
          <p:cNvPicPr>
            <a:picLocks noChangeAspect="1"/>
          </p:cNvPicPr>
          <p:nvPr/>
        </p:nvPicPr>
        <p:blipFill>
          <a:blip r:embed="rId2"/>
          <a:stretch>
            <a:fillRect/>
          </a:stretch>
        </p:blipFill>
        <p:spPr>
          <a:xfrm>
            <a:off x="149446" y="1656272"/>
            <a:ext cx="11813954" cy="2967486"/>
          </a:xfrm>
          <a:prstGeom prst="rect">
            <a:avLst/>
          </a:prstGeom>
        </p:spPr>
      </p:pic>
      <p:sp>
        <p:nvSpPr>
          <p:cNvPr id="7" name="Rectangle 6">
            <a:extLst>
              <a:ext uri="{FF2B5EF4-FFF2-40B4-BE49-F238E27FC236}">
                <a16:creationId xmlns:a16="http://schemas.microsoft.com/office/drawing/2014/main" id="{30C58787-3FE1-DE40-8B9E-FF9708F8258C}"/>
              </a:ext>
            </a:extLst>
          </p:cNvPr>
          <p:cNvSpPr/>
          <p:nvPr/>
        </p:nvSpPr>
        <p:spPr>
          <a:xfrm>
            <a:off x="8126083" y="2878139"/>
            <a:ext cx="3278037" cy="298269"/>
          </a:xfrm>
          <a:prstGeom prst="rect">
            <a:avLst/>
          </a:prstGeom>
          <a:solidFill>
            <a:srgbClr val="FFC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44C9943-052A-D745-BB6F-21A45B3E39D5}"/>
              </a:ext>
            </a:extLst>
          </p:cNvPr>
          <p:cNvSpPr/>
          <p:nvPr/>
        </p:nvSpPr>
        <p:spPr>
          <a:xfrm>
            <a:off x="845389" y="3176408"/>
            <a:ext cx="10558730" cy="420207"/>
          </a:xfrm>
          <a:prstGeom prst="rect">
            <a:avLst/>
          </a:prstGeom>
          <a:solidFill>
            <a:srgbClr val="FFC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922C454-12E7-8044-8C23-CD43F62D650A}"/>
              </a:ext>
            </a:extLst>
          </p:cNvPr>
          <p:cNvSpPr/>
          <p:nvPr/>
        </p:nvSpPr>
        <p:spPr>
          <a:xfrm>
            <a:off x="845389" y="3596615"/>
            <a:ext cx="2156601" cy="295213"/>
          </a:xfrm>
          <a:prstGeom prst="rect">
            <a:avLst/>
          </a:prstGeom>
          <a:solidFill>
            <a:srgbClr val="FFC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97E80A-C05B-9D4D-AACE-60BE405E5845}"/>
              </a:ext>
            </a:extLst>
          </p:cNvPr>
          <p:cNvSpPr txBox="1"/>
          <p:nvPr/>
        </p:nvSpPr>
        <p:spPr>
          <a:xfrm>
            <a:off x="838200" y="6264232"/>
            <a:ext cx="7926209" cy="369332"/>
          </a:xfrm>
          <a:prstGeom prst="rect">
            <a:avLst/>
          </a:prstGeom>
          <a:noFill/>
        </p:spPr>
        <p:txBody>
          <a:bodyPr wrap="none" rtlCol="0">
            <a:spAutoFit/>
          </a:bodyPr>
          <a:lstStyle/>
          <a:p>
            <a:r>
              <a:rPr lang="en-US" dirty="0" err="1">
                <a:latin typeface="Palatino" pitchFamily="2" charset="77"/>
                <a:ea typeface="Palatino" pitchFamily="2" charset="77"/>
              </a:rPr>
              <a:t>Senn</a:t>
            </a:r>
            <a:r>
              <a:rPr lang="en-US" dirty="0">
                <a:latin typeface="Palatino" pitchFamily="2" charset="77"/>
                <a:ea typeface="Palatino" pitchFamily="2" charset="77"/>
              </a:rPr>
              <a:t> &amp; Richardson. The first t-test. </a:t>
            </a:r>
            <a:r>
              <a:rPr lang="en-US" i="1" dirty="0">
                <a:latin typeface="Palatino" pitchFamily="2" charset="77"/>
                <a:ea typeface="Palatino" pitchFamily="2" charset="77"/>
              </a:rPr>
              <a:t>Statistics in Medicine</a:t>
            </a:r>
            <a:r>
              <a:rPr lang="en-US" dirty="0">
                <a:latin typeface="Palatino" pitchFamily="2" charset="77"/>
                <a:ea typeface="Palatino" pitchFamily="2" charset="77"/>
              </a:rPr>
              <a:t>. 1994; 13:785-803.</a:t>
            </a:r>
          </a:p>
        </p:txBody>
      </p:sp>
    </p:spTree>
    <p:extLst>
      <p:ext uri="{BB962C8B-B14F-4D97-AF65-F5344CB8AC3E}">
        <p14:creationId xmlns:p14="http://schemas.microsoft.com/office/powerpoint/2010/main" val="789999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DB6C68-A44F-514A-A424-FC7294C45193}"/>
              </a:ext>
            </a:extLst>
          </p:cNvPr>
          <p:cNvSpPr>
            <a:spLocks noGrp="1"/>
          </p:cNvSpPr>
          <p:nvPr>
            <p:ph type="title"/>
          </p:nvPr>
        </p:nvSpPr>
        <p:spPr/>
        <p:txBody>
          <a:bodyPr/>
          <a:lstStyle/>
          <a:p>
            <a:r>
              <a:rPr lang="en-US" dirty="0"/>
              <a:t>Aerial view of 2 matched blocks in the trial</a:t>
            </a:r>
          </a:p>
        </p:txBody>
      </p:sp>
      <p:sp>
        <p:nvSpPr>
          <p:cNvPr id="2" name="Slide Number Placeholder 1">
            <a:extLst>
              <a:ext uri="{FF2B5EF4-FFF2-40B4-BE49-F238E27FC236}">
                <a16:creationId xmlns:a16="http://schemas.microsoft.com/office/drawing/2014/main" id="{93F6B8ED-1522-9E40-B25E-9A64CD131CA4}"/>
              </a:ext>
            </a:extLst>
          </p:cNvPr>
          <p:cNvSpPr>
            <a:spLocks noGrp="1"/>
          </p:cNvSpPr>
          <p:nvPr>
            <p:ph type="sldNum" sz="quarter" idx="12"/>
          </p:nvPr>
        </p:nvSpPr>
        <p:spPr/>
        <p:txBody>
          <a:bodyPr/>
          <a:lstStyle/>
          <a:p>
            <a:fld id="{0EB70EE5-6996-EC44-ADB9-94F4BCB5E029}" type="slidenum">
              <a:rPr lang="en-US" smtClean="0"/>
              <a:pPr/>
              <a:t>55</a:t>
            </a:fld>
            <a:endParaRPr lang="en-US"/>
          </a:p>
        </p:txBody>
      </p:sp>
      <p:pic>
        <p:nvPicPr>
          <p:cNvPr id="4" name="Picture 3">
            <a:extLst>
              <a:ext uri="{FF2B5EF4-FFF2-40B4-BE49-F238E27FC236}">
                <a16:creationId xmlns:a16="http://schemas.microsoft.com/office/drawing/2014/main" id="{90253A1A-A9A0-6045-9F7B-5FF7D20E770E}"/>
              </a:ext>
            </a:extLst>
          </p:cNvPr>
          <p:cNvPicPr>
            <a:picLocks noChangeAspect="1"/>
          </p:cNvPicPr>
          <p:nvPr/>
        </p:nvPicPr>
        <p:blipFill>
          <a:blip r:embed="rId2"/>
          <a:stretch>
            <a:fillRect/>
          </a:stretch>
        </p:blipFill>
        <p:spPr>
          <a:xfrm>
            <a:off x="1862167" y="1347027"/>
            <a:ext cx="8467665" cy="4774436"/>
          </a:xfrm>
          <a:prstGeom prst="rect">
            <a:avLst/>
          </a:prstGeom>
        </p:spPr>
      </p:pic>
      <p:sp>
        <p:nvSpPr>
          <p:cNvPr id="6" name="TextBox 5">
            <a:extLst>
              <a:ext uri="{FF2B5EF4-FFF2-40B4-BE49-F238E27FC236}">
                <a16:creationId xmlns:a16="http://schemas.microsoft.com/office/drawing/2014/main" id="{FBA823B0-004D-F44E-9B29-B8A53BC1CF99}"/>
              </a:ext>
            </a:extLst>
          </p:cNvPr>
          <p:cNvSpPr txBox="1"/>
          <p:nvPr/>
        </p:nvSpPr>
        <p:spPr>
          <a:xfrm>
            <a:off x="1862167" y="6225044"/>
            <a:ext cx="3476336" cy="369332"/>
          </a:xfrm>
          <a:prstGeom prst="rect">
            <a:avLst/>
          </a:prstGeom>
          <a:noFill/>
        </p:spPr>
        <p:txBody>
          <a:bodyPr wrap="none" rtlCol="0">
            <a:spAutoFit/>
          </a:bodyPr>
          <a:lstStyle/>
          <a:p>
            <a:r>
              <a:rPr lang="en-US" i="1" dirty="0"/>
              <a:t>Complements of </a:t>
            </a:r>
            <a:r>
              <a:rPr lang="en-US" i="1" dirty="0" err="1"/>
              <a:t>Ayse</a:t>
            </a:r>
            <a:r>
              <a:rPr lang="en-US" i="1" dirty="0"/>
              <a:t> </a:t>
            </a:r>
            <a:r>
              <a:rPr lang="en-US" i="1" dirty="0" err="1"/>
              <a:t>Ercumen</a:t>
            </a:r>
            <a:endParaRPr lang="en-US" i="1" dirty="0"/>
          </a:p>
        </p:txBody>
      </p:sp>
    </p:spTree>
    <p:extLst>
      <p:ext uri="{BB962C8B-B14F-4D97-AF65-F5344CB8AC3E}">
        <p14:creationId xmlns:p14="http://schemas.microsoft.com/office/powerpoint/2010/main" val="3000325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9154C-2615-1D4F-B1AD-070E6185C3C3}"/>
              </a:ext>
            </a:extLst>
          </p:cNvPr>
          <p:cNvSpPr>
            <a:spLocks noGrp="1"/>
          </p:cNvSpPr>
          <p:nvPr>
            <p:ph type="title"/>
          </p:nvPr>
        </p:nvSpPr>
        <p:spPr/>
        <p:txBody>
          <a:bodyPr>
            <a:normAutofit/>
          </a:bodyPr>
          <a:lstStyle/>
          <a:p>
            <a:r>
              <a:rPr lang="en-US" sz="3600" dirty="0"/>
              <a:t>Example: the first </a:t>
            </a:r>
            <a:r>
              <a:rPr lang="en-US" sz="3600" i="1" dirty="0"/>
              <a:t>t</a:t>
            </a:r>
            <a:r>
              <a:rPr lang="en-US" sz="3600" dirty="0"/>
              <a:t> test…</a:t>
            </a:r>
          </a:p>
        </p:txBody>
      </p:sp>
      <p:sp>
        <p:nvSpPr>
          <p:cNvPr id="4" name="Slide Number Placeholder 3">
            <a:extLst>
              <a:ext uri="{FF2B5EF4-FFF2-40B4-BE49-F238E27FC236}">
                <a16:creationId xmlns:a16="http://schemas.microsoft.com/office/drawing/2014/main" id="{86F160D0-6B31-5445-A067-642DA8B1B1DC}"/>
              </a:ext>
            </a:extLst>
          </p:cNvPr>
          <p:cNvSpPr>
            <a:spLocks noGrp="1"/>
          </p:cNvSpPr>
          <p:nvPr>
            <p:ph type="sldNum" sz="quarter" idx="12"/>
          </p:nvPr>
        </p:nvSpPr>
        <p:spPr/>
        <p:txBody>
          <a:bodyPr/>
          <a:lstStyle/>
          <a:p>
            <a:fld id="{0EB70EE5-6996-EC44-ADB9-94F4BCB5E029}" type="slidenum">
              <a:rPr lang="en-US" smtClean="0"/>
              <a:pPr/>
              <a:t>6</a:t>
            </a:fld>
            <a:endParaRPr lang="en-US"/>
          </a:p>
        </p:txBody>
      </p:sp>
      <p:pic>
        <p:nvPicPr>
          <p:cNvPr id="10" name="Picture 9">
            <a:extLst>
              <a:ext uri="{FF2B5EF4-FFF2-40B4-BE49-F238E27FC236}">
                <a16:creationId xmlns:a16="http://schemas.microsoft.com/office/drawing/2014/main" id="{AD27DB78-0CAD-4A44-9A41-0821ECB15AD7}"/>
              </a:ext>
            </a:extLst>
          </p:cNvPr>
          <p:cNvPicPr>
            <a:picLocks noChangeAspect="1"/>
          </p:cNvPicPr>
          <p:nvPr/>
        </p:nvPicPr>
        <p:blipFill rotWithShape="1">
          <a:blip r:embed="rId3"/>
          <a:srcRect b="8139"/>
          <a:stretch/>
        </p:blipFill>
        <p:spPr>
          <a:xfrm>
            <a:off x="1187829" y="1632445"/>
            <a:ext cx="8119376" cy="4461155"/>
          </a:xfrm>
          <a:prstGeom prst="rect">
            <a:avLst/>
          </a:prstGeom>
        </p:spPr>
      </p:pic>
      <p:sp>
        <p:nvSpPr>
          <p:cNvPr id="11" name="TextBox 10">
            <a:extLst>
              <a:ext uri="{FF2B5EF4-FFF2-40B4-BE49-F238E27FC236}">
                <a16:creationId xmlns:a16="http://schemas.microsoft.com/office/drawing/2014/main" id="{45990BBB-B278-8B4F-B739-66D81CB63522}"/>
              </a:ext>
            </a:extLst>
          </p:cNvPr>
          <p:cNvSpPr txBox="1"/>
          <p:nvPr/>
        </p:nvSpPr>
        <p:spPr>
          <a:xfrm>
            <a:off x="2076869" y="6380432"/>
            <a:ext cx="4177747" cy="400110"/>
          </a:xfrm>
          <a:prstGeom prst="rect">
            <a:avLst/>
          </a:prstGeom>
          <a:noFill/>
        </p:spPr>
        <p:txBody>
          <a:bodyPr wrap="none" rtlCol="0">
            <a:spAutoFit/>
          </a:bodyPr>
          <a:lstStyle/>
          <a:p>
            <a:r>
              <a:rPr lang="en-US" sz="2000" dirty="0">
                <a:latin typeface="Palatino" pitchFamily="2" charset="77"/>
                <a:ea typeface="Palatino" pitchFamily="2" charset="77"/>
              </a:rPr>
              <a:t>Student. </a:t>
            </a:r>
            <a:r>
              <a:rPr lang="en-US" sz="2000" i="1" dirty="0" err="1">
                <a:latin typeface="Palatino" pitchFamily="2" charset="77"/>
                <a:ea typeface="Palatino" pitchFamily="2" charset="77"/>
              </a:rPr>
              <a:t>Biometrika</a:t>
            </a:r>
            <a:r>
              <a:rPr lang="en-US" sz="2000" i="1" dirty="0">
                <a:latin typeface="Palatino" pitchFamily="2" charset="77"/>
                <a:ea typeface="Palatino" pitchFamily="2" charset="77"/>
              </a:rPr>
              <a:t>. </a:t>
            </a:r>
            <a:r>
              <a:rPr lang="en-US" sz="2000" dirty="0">
                <a:latin typeface="Palatino" pitchFamily="2" charset="77"/>
                <a:ea typeface="Palatino" pitchFamily="2" charset="77"/>
              </a:rPr>
              <a:t>1908; 6(1): 1-25.</a:t>
            </a:r>
          </a:p>
        </p:txBody>
      </p:sp>
      <p:sp>
        <p:nvSpPr>
          <p:cNvPr id="16" name="Rectangle 15">
            <a:extLst>
              <a:ext uri="{FF2B5EF4-FFF2-40B4-BE49-F238E27FC236}">
                <a16:creationId xmlns:a16="http://schemas.microsoft.com/office/drawing/2014/main" id="{FF1BC81F-7139-5846-9B89-9ADD9285CCBB}"/>
              </a:ext>
            </a:extLst>
          </p:cNvPr>
          <p:cNvSpPr/>
          <p:nvPr/>
        </p:nvSpPr>
        <p:spPr>
          <a:xfrm>
            <a:off x="6745857" y="2076472"/>
            <a:ext cx="2018581" cy="4017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C390978-4984-6141-9732-CE268CCE5130}"/>
              </a:ext>
            </a:extLst>
          </p:cNvPr>
          <p:cNvSpPr txBox="1"/>
          <p:nvPr/>
        </p:nvSpPr>
        <p:spPr>
          <a:xfrm>
            <a:off x="6538824" y="419507"/>
            <a:ext cx="3264035" cy="584775"/>
          </a:xfrm>
          <a:prstGeom prst="rect">
            <a:avLst/>
          </a:prstGeom>
          <a:noFill/>
        </p:spPr>
        <p:txBody>
          <a:bodyPr wrap="none" rtlCol="0">
            <a:spAutoFit/>
          </a:bodyPr>
          <a:lstStyle/>
          <a:p>
            <a:r>
              <a:rPr lang="en-US" sz="3200" dirty="0">
                <a:latin typeface="Times" pitchFamily="2" charset="0"/>
              </a:rPr>
              <a:t>was a paired </a:t>
            </a:r>
            <a:r>
              <a:rPr lang="en-US" sz="3200" i="1" dirty="0">
                <a:latin typeface="Times" pitchFamily="2" charset="0"/>
              </a:rPr>
              <a:t>t </a:t>
            </a:r>
            <a:r>
              <a:rPr lang="en-US" sz="3200" dirty="0">
                <a:latin typeface="Times" pitchFamily="2" charset="0"/>
              </a:rPr>
              <a:t>test!</a:t>
            </a:r>
          </a:p>
        </p:txBody>
      </p:sp>
    </p:spTree>
    <p:extLst>
      <p:ext uri="{BB962C8B-B14F-4D97-AF65-F5344CB8AC3E}">
        <p14:creationId xmlns:p14="http://schemas.microsoft.com/office/powerpoint/2010/main" val="364587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xit" presetSubtype="0" fill="hold" grpId="0" nodeType="withEffect">
                                  <p:stCondLst>
                                    <p:cond delay="0"/>
                                  </p:stCondLst>
                                  <p:childTnLst>
                                    <p:animEffect transition="out" filter="dissolve">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9154C-2615-1D4F-B1AD-070E6185C3C3}"/>
              </a:ext>
            </a:extLst>
          </p:cNvPr>
          <p:cNvSpPr>
            <a:spLocks noGrp="1"/>
          </p:cNvSpPr>
          <p:nvPr>
            <p:ph type="title"/>
          </p:nvPr>
        </p:nvSpPr>
        <p:spPr/>
        <p:txBody>
          <a:bodyPr>
            <a:normAutofit/>
          </a:bodyPr>
          <a:lstStyle/>
          <a:p>
            <a:r>
              <a:rPr lang="en-US" sz="3600" dirty="0"/>
              <a:t>Key point: </a:t>
            </a:r>
            <a:endParaRPr lang="en-US" sz="3600" b="0" dirty="0"/>
          </a:p>
        </p:txBody>
      </p:sp>
      <p:sp>
        <p:nvSpPr>
          <p:cNvPr id="3" name="Content Placeholder 2">
            <a:extLst>
              <a:ext uri="{FF2B5EF4-FFF2-40B4-BE49-F238E27FC236}">
                <a16:creationId xmlns:a16="http://schemas.microsoft.com/office/drawing/2014/main" id="{B9F667B2-96A2-2C4D-AF9A-511D706900DE}"/>
              </a:ext>
            </a:extLst>
          </p:cNvPr>
          <p:cNvSpPr>
            <a:spLocks noGrp="1"/>
          </p:cNvSpPr>
          <p:nvPr>
            <p:ph idx="1"/>
          </p:nvPr>
        </p:nvSpPr>
        <p:spPr>
          <a:xfrm>
            <a:off x="838200" y="989498"/>
            <a:ext cx="10515600" cy="4351338"/>
          </a:xfrm>
        </p:spPr>
        <p:txBody>
          <a:bodyPr>
            <a:normAutofit/>
          </a:bodyPr>
          <a:lstStyle/>
          <a:p>
            <a:r>
              <a:rPr lang="en-US" dirty="0"/>
              <a:t>In a paired analysis, the independent unit is a pair and the analysis focuses on a single outcome: the within-pair difference</a:t>
            </a:r>
          </a:p>
        </p:txBody>
      </p:sp>
      <p:sp>
        <p:nvSpPr>
          <p:cNvPr id="4" name="Slide Number Placeholder 3">
            <a:extLst>
              <a:ext uri="{FF2B5EF4-FFF2-40B4-BE49-F238E27FC236}">
                <a16:creationId xmlns:a16="http://schemas.microsoft.com/office/drawing/2014/main" id="{86F160D0-6B31-5445-A067-642DA8B1B1DC}"/>
              </a:ext>
            </a:extLst>
          </p:cNvPr>
          <p:cNvSpPr>
            <a:spLocks noGrp="1"/>
          </p:cNvSpPr>
          <p:nvPr>
            <p:ph type="sldNum" sz="quarter" idx="12"/>
          </p:nvPr>
        </p:nvSpPr>
        <p:spPr/>
        <p:txBody>
          <a:bodyPr/>
          <a:lstStyle/>
          <a:p>
            <a:fld id="{0EB70EE5-6996-EC44-ADB9-94F4BCB5E029}" type="slidenum">
              <a:rPr lang="en-US" smtClean="0"/>
              <a:pPr/>
              <a:t>7</a:t>
            </a:fld>
            <a:endParaRPr lang="en-US"/>
          </a:p>
        </p:txBody>
      </p:sp>
      <p:pic>
        <p:nvPicPr>
          <p:cNvPr id="10" name="Picture 9">
            <a:extLst>
              <a:ext uri="{FF2B5EF4-FFF2-40B4-BE49-F238E27FC236}">
                <a16:creationId xmlns:a16="http://schemas.microsoft.com/office/drawing/2014/main" id="{AD27DB78-0CAD-4A44-9A41-0821ECB15AD7}"/>
              </a:ext>
            </a:extLst>
          </p:cNvPr>
          <p:cNvPicPr>
            <a:picLocks noChangeAspect="1"/>
          </p:cNvPicPr>
          <p:nvPr/>
        </p:nvPicPr>
        <p:blipFill rotWithShape="1">
          <a:blip r:embed="rId3"/>
          <a:srcRect b="8139"/>
          <a:stretch/>
        </p:blipFill>
        <p:spPr>
          <a:xfrm>
            <a:off x="1078246" y="1919277"/>
            <a:ext cx="8119376" cy="4461155"/>
          </a:xfrm>
          <a:prstGeom prst="rect">
            <a:avLst/>
          </a:prstGeom>
        </p:spPr>
      </p:pic>
      <p:sp>
        <p:nvSpPr>
          <p:cNvPr id="11" name="TextBox 10">
            <a:extLst>
              <a:ext uri="{FF2B5EF4-FFF2-40B4-BE49-F238E27FC236}">
                <a16:creationId xmlns:a16="http://schemas.microsoft.com/office/drawing/2014/main" id="{45990BBB-B278-8B4F-B739-66D81CB63522}"/>
              </a:ext>
            </a:extLst>
          </p:cNvPr>
          <p:cNvSpPr txBox="1"/>
          <p:nvPr/>
        </p:nvSpPr>
        <p:spPr>
          <a:xfrm>
            <a:off x="2076869" y="6380432"/>
            <a:ext cx="4177747" cy="400110"/>
          </a:xfrm>
          <a:prstGeom prst="rect">
            <a:avLst/>
          </a:prstGeom>
          <a:noFill/>
        </p:spPr>
        <p:txBody>
          <a:bodyPr wrap="none" rtlCol="0">
            <a:spAutoFit/>
          </a:bodyPr>
          <a:lstStyle/>
          <a:p>
            <a:r>
              <a:rPr lang="en-US" sz="2000" dirty="0">
                <a:latin typeface="Palatino" pitchFamily="2" charset="77"/>
                <a:ea typeface="Palatino" pitchFamily="2" charset="77"/>
              </a:rPr>
              <a:t>Student. </a:t>
            </a:r>
            <a:r>
              <a:rPr lang="en-US" sz="2000" i="1" dirty="0" err="1">
                <a:latin typeface="Palatino" pitchFamily="2" charset="77"/>
                <a:ea typeface="Palatino" pitchFamily="2" charset="77"/>
              </a:rPr>
              <a:t>Biometrika</a:t>
            </a:r>
            <a:r>
              <a:rPr lang="en-US" sz="2000" i="1" dirty="0">
                <a:latin typeface="Palatino" pitchFamily="2" charset="77"/>
                <a:ea typeface="Palatino" pitchFamily="2" charset="77"/>
              </a:rPr>
              <a:t>. </a:t>
            </a:r>
            <a:r>
              <a:rPr lang="en-US" sz="2000" dirty="0">
                <a:latin typeface="Palatino" pitchFamily="2" charset="77"/>
                <a:ea typeface="Palatino" pitchFamily="2" charset="77"/>
              </a:rPr>
              <a:t>1908; 6(1): 1-25.</a:t>
            </a:r>
          </a:p>
        </p:txBody>
      </p:sp>
      <p:sp>
        <p:nvSpPr>
          <p:cNvPr id="16" name="Rectangle 15">
            <a:extLst>
              <a:ext uri="{FF2B5EF4-FFF2-40B4-BE49-F238E27FC236}">
                <a16:creationId xmlns:a16="http://schemas.microsoft.com/office/drawing/2014/main" id="{FF1BC81F-7139-5846-9B89-9ADD9285CCBB}"/>
              </a:ext>
            </a:extLst>
          </p:cNvPr>
          <p:cNvSpPr/>
          <p:nvPr/>
        </p:nvSpPr>
        <p:spPr>
          <a:xfrm>
            <a:off x="2850658" y="2363305"/>
            <a:ext cx="3696591" cy="4017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97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E31D8E2-0AED-9E49-AE98-FF53DA00C0A9}"/>
              </a:ext>
            </a:extLst>
          </p:cNvPr>
          <p:cNvSpPr/>
          <p:nvPr/>
        </p:nvSpPr>
        <p:spPr>
          <a:xfrm>
            <a:off x="2980944" y="1191734"/>
            <a:ext cx="6364224" cy="339214"/>
          </a:xfrm>
          <a:prstGeom prst="rect">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9154C-2615-1D4F-B1AD-070E6185C3C3}"/>
              </a:ext>
            </a:extLst>
          </p:cNvPr>
          <p:cNvSpPr>
            <a:spLocks noGrp="1"/>
          </p:cNvSpPr>
          <p:nvPr>
            <p:ph type="title"/>
          </p:nvPr>
        </p:nvSpPr>
        <p:spPr/>
        <p:txBody>
          <a:bodyPr>
            <a:normAutofit/>
          </a:bodyPr>
          <a:lstStyle/>
          <a:p>
            <a:r>
              <a:rPr lang="en-US" dirty="0"/>
              <a:t>Key point:</a:t>
            </a:r>
          </a:p>
        </p:txBody>
      </p:sp>
      <p:sp>
        <p:nvSpPr>
          <p:cNvPr id="9" name="Content Placeholder 8">
            <a:extLst>
              <a:ext uri="{FF2B5EF4-FFF2-40B4-BE49-F238E27FC236}">
                <a16:creationId xmlns:a16="http://schemas.microsoft.com/office/drawing/2014/main" id="{5A1366C3-847A-DA4E-B097-F7C82C6C0CDC}"/>
              </a:ext>
            </a:extLst>
          </p:cNvPr>
          <p:cNvSpPr>
            <a:spLocks noGrp="1"/>
          </p:cNvSpPr>
          <p:nvPr>
            <p:ph idx="1"/>
          </p:nvPr>
        </p:nvSpPr>
        <p:spPr>
          <a:xfrm>
            <a:off x="838200" y="1141188"/>
            <a:ext cx="10515600" cy="4351338"/>
          </a:xfrm>
        </p:spPr>
        <p:txBody>
          <a:bodyPr/>
          <a:lstStyle/>
          <a:p>
            <a:r>
              <a:rPr lang="en-US" dirty="0"/>
              <a:t>By calculating paired differences within individual patients, the study removed between-individual variability in sleep improvement</a:t>
            </a:r>
          </a:p>
        </p:txBody>
      </p:sp>
      <p:sp>
        <p:nvSpPr>
          <p:cNvPr id="4" name="Slide Number Placeholder 3">
            <a:extLst>
              <a:ext uri="{FF2B5EF4-FFF2-40B4-BE49-F238E27FC236}">
                <a16:creationId xmlns:a16="http://schemas.microsoft.com/office/drawing/2014/main" id="{86F160D0-6B31-5445-A067-642DA8B1B1DC}"/>
              </a:ext>
            </a:extLst>
          </p:cNvPr>
          <p:cNvSpPr>
            <a:spLocks noGrp="1"/>
          </p:cNvSpPr>
          <p:nvPr>
            <p:ph type="sldNum" sz="quarter" idx="12"/>
          </p:nvPr>
        </p:nvSpPr>
        <p:spPr/>
        <p:txBody>
          <a:bodyPr/>
          <a:lstStyle/>
          <a:p>
            <a:fld id="{0EB70EE5-6996-EC44-ADB9-94F4BCB5E029}" type="slidenum">
              <a:rPr lang="en-US" smtClean="0"/>
              <a:pPr/>
              <a:t>8</a:t>
            </a:fld>
            <a:endParaRPr lang="en-US"/>
          </a:p>
        </p:txBody>
      </p:sp>
      <p:sp>
        <p:nvSpPr>
          <p:cNvPr id="11" name="TextBox 10">
            <a:extLst>
              <a:ext uri="{FF2B5EF4-FFF2-40B4-BE49-F238E27FC236}">
                <a16:creationId xmlns:a16="http://schemas.microsoft.com/office/drawing/2014/main" id="{45990BBB-B278-8B4F-B739-66D81CB63522}"/>
              </a:ext>
            </a:extLst>
          </p:cNvPr>
          <p:cNvSpPr txBox="1"/>
          <p:nvPr/>
        </p:nvSpPr>
        <p:spPr>
          <a:xfrm>
            <a:off x="593125" y="6313491"/>
            <a:ext cx="4177747" cy="400110"/>
          </a:xfrm>
          <a:prstGeom prst="rect">
            <a:avLst/>
          </a:prstGeom>
          <a:noFill/>
        </p:spPr>
        <p:txBody>
          <a:bodyPr wrap="none" rtlCol="0">
            <a:spAutoFit/>
          </a:bodyPr>
          <a:lstStyle/>
          <a:p>
            <a:r>
              <a:rPr lang="en-US" sz="2000" dirty="0">
                <a:latin typeface="Palatino" pitchFamily="2" charset="77"/>
                <a:ea typeface="Palatino" pitchFamily="2" charset="77"/>
              </a:rPr>
              <a:t>Student. </a:t>
            </a:r>
            <a:r>
              <a:rPr lang="en-US" sz="2000" i="1" dirty="0" err="1">
                <a:latin typeface="Palatino" pitchFamily="2" charset="77"/>
                <a:ea typeface="Palatino" pitchFamily="2" charset="77"/>
              </a:rPr>
              <a:t>Biometrika</a:t>
            </a:r>
            <a:r>
              <a:rPr lang="en-US" sz="2000" i="1" dirty="0">
                <a:latin typeface="Palatino" pitchFamily="2" charset="77"/>
                <a:ea typeface="Palatino" pitchFamily="2" charset="77"/>
              </a:rPr>
              <a:t>. </a:t>
            </a:r>
            <a:r>
              <a:rPr lang="en-US" sz="2000" dirty="0">
                <a:latin typeface="Palatino" pitchFamily="2" charset="77"/>
                <a:ea typeface="Palatino" pitchFamily="2" charset="77"/>
              </a:rPr>
              <a:t>1908; 6(1): 1-25.</a:t>
            </a:r>
          </a:p>
        </p:txBody>
      </p:sp>
      <p:pic>
        <p:nvPicPr>
          <p:cNvPr id="12" name="Picture 11">
            <a:extLst>
              <a:ext uri="{FF2B5EF4-FFF2-40B4-BE49-F238E27FC236}">
                <a16:creationId xmlns:a16="http://schemas.microsoft.com/office/drawing/2014/main" id="{7517D8B9-A592-124F-9660-E4188CAED839}"/>
              </a:ext>
            </a:extLst>
          </p:cNvPr>
          <p:cNvPicPr>
            <a:picLocks noChangeAspect="1"/>
          </p:cNvPicPr>
          <p:nvPr/>
        </p:nvPicPr>
        <p:blipFill>
          <a:blip r:embed="rId3"/>
          <a:stretch>
            <a:fillRect/>
          </a:stretch>
        </p:blipFill>
        <p:spPr>
          <a:xfrm>
            <a:off x="2777979" y="2333625"/>
            <a:ext cx="5912888" cy="3655640"/>
          </a:xfrm>
          <a:prstGeom prst="rect">
            <a:avLst/>
          </a:prstGeom>
        </p:spPr>
      </p:pic>
      <p:pic>
        <p:nvPicPr>
          <p:cNvPr id="5" name="Picture 4">
            <a:extLst>
              <a:ext uri="{FF2B5EF4-FFF2-40B4-BE49-F238E27FC236}">
                <a16:creationId xmlns:a16="http://schemas.microsoft.com/office/drawing/2014/main" id="{E1CA0AF6-FD0A-B942-97E6-3863C410B4DD}"/>
              </a:ext>
            </a:extLst>
          </p:cNvPr>
          <p:cNvPicPr>
            <a:picLocks noChangeAspect="1"/>
          </p:cNvPicPr>
          <p:nvPr/>
        </p:nvPicPr>
        <p:blipFill>
          <a:blip r:embed="rId4"/>
          <a:stretch>
            <a:fillRect/>
          </a:stretch>
        </p:blipFill>
        <p:spPr>
          <a:xfrm>
            <a:off x="2774809" y="2338869"/>
            <a:ext cx="5916058" cy="3657600"/>
          </a:xfrm>
          <a:prstGeom prst="rect">
            <a:avLst/>
          </a:prstGeom>
        </p:spPr>
      </p:pic>
    </p:spTree>
    <p:extLst>
      <p:ext uri="{BB962C8B-B14F-4D97-AF65-F5344CB8AC3E}">
        <p14:creationId xmlns:p14="http://schemas.microsoft.com/office/powerpoint/2010/main" val="232525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DD21-D795-CA4B-B6C0-500E08C1E931}"/>
              </a:ext>
            </a:extLst>
          </p:cNvPr>
          <p:cNvSpPr>
            <a:spLocks noGrp="1"/>
          </p:cNvSpPr>
          <p:nvPr>
            <p:ph type="title"/>
          </p:nvPr>
        </p:nvSpPr>
        <p:spPr/>
        <p:txBody>
          <a:bodyPr/>
          <a:lstStyle/>
          <a:p>
            <a:r>
              <a:rPr lang="en-US" dirty="0"/>
              <a:t>Study design: control of variation</a:t>
            </a:r>
          </a:p>
        </p:txBody>
      </p:sp>
      <p:sp>
        <p:nvSpPr>
          <p:cNvPr id="3" name="Content Placeholder 2">
            <a:extLst>
              <a:ext uri="{FF2B5EF4-FFF2-40B4-BE49-F238E27FC236}">
                <a16:creationId xmlns:a16="http://schemas.microsoft.com/office/drawing/2014/main" id="{0C33075B-34C8-EB47-A788-FFDB0791FE6F}"/>
              </a:ext>
            </a:extLst>
          </p:cNvPr>
          <p:cNvSpPr>
            <a:spLocks noGrp="1"/>
          </p:cNvSpPr>
          <p:nvPr>
            <p:ph idx="1"/>
          </p:nvPr>
        </p:nvSpPr>
        <p:spPr>
          <a:xfrm>
            <a:off x="838200" y="1825625"/>
            <a:ext cx="10515600" cy="4895850"/>
          </a:xfrm>
        </p:spPr>
        <p:txBody>
          <a:bodyPr>
            <a:normAutofit/>
          </a:bodyPr>
          <a:lstStyle/>
          <a:p>
            <a:r>
              <a:rPr lang="en-US" dirty="0"/>
              <a:t>When estimating the effect of a treatment on an outcome, it helps to remove other sources of variation in the outcome to the extent possible through the study’s design</a:t>
            </a:r>
          </a:p>
          <a:p>
            <a:pPr marL="457200" indent="-457200">
              <a:buFont typeface="Arial" panose="020B0604020202020204" pitchFamily="34" charset="0"/>
              <a:buChar char="•"/>
            </a:pPr>
            <a:endParaRPr lang="en-US" dirty="0"/>
          </a:p>
          <a:p>
            <a:r>
              <a:rPr lang="en-US" dirty="0"/>
              <a:t>Rationale:</a:t>
            </a:r>
          </a:p>
          <a:p>
            <a:pPr marL="457200" indent="-457200">
              <a:buFont typeface="Arial" panose="020B0604020202020204" pitchFamily="34" charset="0"/>
              <a:buChar char="•"/>
            </a:pPr>
            <a:r>
              <a:rPr lang="en-US" sz="2400" u="sng" dirty="0"/>
              <a:t>Efficiency</a:t>
            </a:r>
            <a:r>
              <a:rPr lang="en-US" sz="2400" dirty="0"/>
              <a:t>: you can enroll fewer participants and still isolate the effect of an exposure or treatment on the outcome, without it getting lost in the “noise” (other sources of variation)</a:t>
            </a:r>
          </a:p>
          <a:p>
            <a:pPr marL="457200" indent="-457200">
              <a:buFont typeface="Arial" panose="020B0604020202020204" pitchFamily="34" charset="0"/>
              <a:buChar char="•"/>
            </a:pPr>
            <a:r>
              <a:rPr lang="en-US" sz="2400" u="sng" dirty="0"/>
              <a:t>Bias control</a:t>
            </a:r>
            <a:r>
              <a:rPr lang="en-US" sz="2400" dirty="0"/>
              <a:t>: Stratification or matching in the design ensures the characteristics used to stratify/match are balanced across treatment groups</a:t>
            </a:r>
          </a:p>
        </p:txBody>
      </p:sp>
      <p:sp>
        <p:nvSpPr>
          <p:cNvPr id="4" name="Slide Number Placeholder 3">
            <a:extLst>
              <a:ext uri="{FF2B5EF4-FFF2-40B4-BE49-F238E27FC236}">
                <a16:creationId xmlns:a16="http://schemas.microsoft.com/office/drawing/2014/main" id="{6D30D846-4045-1642-93E4-2C4DA6215DF0}"/>
              </a:ext>
            </a:extLst>
          </p:cNvPr>
          <p:cNvSpPr>
            <a:spLocks noGrp="1"/>
          </p:cNvSpPr>
          <p:nvPr>
            <p:ph type="sldNum" sz="quarter" idx="12"/>
          </p:nvPr>
        </p:nvSpPr>
        <p:spPr/>
        <p:txBody>
          <a:bodyPr/>
          <a:lstStyle/>
          <a:p>
            <a:fld id="{0EB70EE5-6996-EC44-ADB9-94F4BCB5E029}" type="slidenum">
              <a:rPr lang="en-US" smtClean="0"/>
              <a:pPr/>
              <a:t>9</a:t>
            </a:fld>
            <a:endParaRPr lang="en-US"/>
          </a:p>
        </p:txBody>
      </p:sp>
    </p:spTree>
    <p:extLst>
      <p:ext uri="{BB962C8B-B14F-4D97-AF65-F5344CB8AC3E}">
        <p14:creationId xmlns:p14="http://schemas.microsoft.com/office/powerpoint/2010/main" val="80161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11233</TotalTime>
  <Words>3087</Words>
  <Application>Microsoft Macintosh PowerPoint</Application>
  <PresentationFormat>Widescreen</PresentationFormat>
  <Paragraphs>376</Paragraphs>
  <Slides>55</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Palatino</vt:lpstr>
      <vt:lpstr>Times</vt:lpstr>
      <vt:lpstr>Times New Roman</vt:lpstr>
      <vt:lpstr>Wingdings</vt:lpstr>
      <vt:lpstr>Office Theme</vt:lpstr>
      <vt:lpstr>The paired t test</vt:lpstr>
      <vt:lpstr>PowerPoint Presentation</vt:lpstr>
      <vt:lpstr>Learning Objectives for this lesson</vt:lpstr>
      <vt:lpstr>Designs that motivate a paired t test</vt:lpstr>
      <vt:lpstr>PowerPoint Presentation</vt:lpstr>
      <vt:lpstr>Example: the first t test…</vt:lpstr>
      <vt:lpstr>Key point: </vt:lpstr>
      <vt:lpstr>Key point:</vt:lpstr>
      <vt:lpstr>Study design: control of variation</vt:lpstr>
      <vt:lpstr>Matched experimental designs (trials)</vt:lpstr>
      <vt:lpstr>Geographic pair-matching in field trials</vt:lpstr>
      <vt:lpstr>Unmatched randomization</vt:lpstr>
      <vt:lpstr>Geographic pair-matched randomization</vt:lpstr>
      <vt:lpstr>Geographic pair-matched randomization</vt:lpstr>
      <vt:lpstr>Geographic pair-matched randomization</vt:lpstr>
      <vt:lpstr>WASH Benefits Bangladesh Trial</vt:lpstr>
      <vt:lpstr>Bangladesh Trial: Overview</vt:lpstr>
      <vt:lpstr>PowerPoint Presentation</vt:lpstr>
      <vt:lpstr>Geographic pair-matching in Bangladesh (simplified to 2 arms)</vt:lpstr>
      <vt:lpstr>Nutritional intervention in WASH Benefits</vt:lpstr>
      <vt:lpstr>Child length</vt:lpstr>
      <vt:lpstr>Child length and LAZ in Bangladesh</vt:lpstr>
      <vt:lpstr>Assumptions, Arithmetic, and Computing the Paired t Test</vt:lpstr>
      <vt:lpstr>PowerPoint Presentation</vt:lpstr>
      <vt:lpstr>Key point:</vt:lpstr>
      <vt:lpstr>Assumptions of the paired t test</vt:lpstr>
      <vt:lpstr>Assumption 1: normally distributed differences</vt:lpstr>
      <vt:lpstr>PowerPoint Presentation</vt:lpstr>
      <vt:lpstr>PowerPoint Presentation</vt:lpstr>
      <vt:lpstr>Assumption 1: differences close to normally distributed</vt:lpstr>
      <vt:lpstr>Assumption 2: Independence of pairs</vt:lpstr>
      <vt:lpstr>Mean, Variance, and SE of the differences</vt:lpstr>
      <vt:lpstr>Computing in R</vt:lpstr>
      <vt:lpstr>Computing in R</vt:lpstr>
      <vt:lpstr>The paired t test</vt:lpstr>
      <vt:lpstr>Null and alternative hypotheses</vt:lpstr>
      <vt:lpstr>PowerPoint Presentation</vt:lpstr>
      <vt:lpstr>PowerPoint Presentation</vt:lpstr>
      <vt:lpstr>PowerPoint Presentation</vt:lpstr>
      <vt:lpstr>PowerPoint Presentation</vt:lpstr>
      <vt:lpstr>Computing in R</vt:lpstr>
      <vt:lpstr>PowerPoint Presentation</vt:lpstr>
      <vt:lpstr>Efficiency gains from pair matching</vt:lpstr>
      <vt:lpstr>Variance of YI – YC in an unpaired design</vt:lpstr>
      <vt:lpstr>Variance of YI – YC in a paired design</vt:lpstr>
      <vt:lpstr>Efficiency gains from pair matching depend on the correlation of outcomes within pairs</vt:lpstr>
      <vt:lpstr>PowerPoint Presentation</vt:lpstr>
      <vt:lpstr>Correlation in the Bangladesh Trial</vt:lpstr>
      <vt:lpstr>Recap</vt:lpstr>
      <vt:lpstr>Additional Resources</vt:lpstr>
      <vt:lpstr>extra slides</vt:lpstr>
      <vt:lpstr>Exercises on your own:</vt:lpstr>
      <vt:lpstr>Interesting historical footnote:</vt:lpstr>
      <vt:lpstr>PowerPoint Presentation</vt:lpstr>
      <vt:lpstr>Aerial view of 2 matched blocks in the trial</vt:lpstr>
    </vt:vector>
  </TitlesOfParts>
  <Manager/>
  <Company/>
  <LinksUpToDate>false</LinksUpToDate>
  <SharedDoc>false</SharedDoc>
  <HyperlinkBase/>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ben arnold</dc:creator>
  <cp:keywords/>
  <dc:description/>
  <cp:lastModifiedBy>ben arnold</cp:lastModifiedBy>
  <cp:revision>1138</cp:revision>
  <cp:lastPrinted>2016-11-10T21:16:23Z</cp:lastPrinted>
  <dcterms:created xsi:type="dcterms:W3CDTF">2016-11-07T18:12:17Z</dcterms:created>
  <dcterms:modified xsi:type="dcterms:W3CDTF">2018-04-04T22:18:43Z</dcterms:modified>
  <cp:category/>
</cp:coreProperties>
</file>